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9502" y="1127505"/>
            <a:ext cx="675830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0168" y="-1396"/>
            <a:ext cx="6459677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221104"/>
            <a:ext cx="8255000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jpg"/><Relationship Id="rId7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1.jpg"/><Relationship Id="rId7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1.jp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g"/><Relationship Id="rId10" Type="http://schemas.openxmlformats.org/officeDocument/2006/relationships/image" Target="../media/image54.png"/><Relationship Id="rId4" Type="http://schemas.openxmlformats.org/officeDocument/2006/relationships/image" Target="../media/image48.jp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7353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6699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524000"/>
              <a:ext cx="6719316" cy="7406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8211" y="1524000"/>
              <a:ext cx="2756916" cy="74066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3773" y="1030986"/>
            <a:ext cx="8297545" cy="1185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latin typeface="Times New Roman"/>
                <a:cs typeface="Times New Roman"/>
              </a:rPr>
              <a:t>Подготовка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к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spc="-20" dirty="0">
                <a:latin typeface="Times New Roman"/>
                <a:cs typeface="Times New Roman"/>
              </a:rPr>
              <a:t>ГИА.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i="1" spc="-10" dirty="0">
                <a:latin typeface="Times New Roman"/>
                <a:cs typeface="Times New Roman"/>
              </a:rPr>
              <a:t>Выполнение</a:t>
            </a:r>
            <a:r>
              <a:rPr i="1" spc="-11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заданий</a:t>
            </a:r>
            <a:r>
              <a:rPr i="1" spc="-80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по</a:t>
            </a:r>
            <a:r>
              <a:rPr i="1" spc="-75" dirty="0">
                <a:latin typeface="Times New Roman"/>
                <a:cs typeface="Times New Roman"/>
              </a:rPr>
              <a:t> </a:t>
            </a:r>
            <a:r>
              <a:rPr i="1" dirty="0">
                <a:latin typeface="Times New Roman"/>
                <a:cs typeface="Times New Roman"/>
              </a:rPr>
              <a:t>теме</a:t>
            </a:r>
            <a:r>
              <a:rPr i="1" spc="-90" dirty="0"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srgbClr val="0D0D0D"/>
                </a:solidFill>
                <a:latin typeface="Times New Roman"/>
                <a:cs typeface="Times New Roman"/>
              </a:rPr>
              <a:t>«Климат»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311140" y="4552188"/>
            <a:ext cx="3171825" cy="931544"/>
            <a:chOff x="5311140" y="4552188"/>
            <a:chExt cx="3171825" cy="931544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1140" y="4552188"/>
              <a:ext cx="1815084" cy="382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1140" y="4826508"/>
              <a:ext cx="2348484" cy="3825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1140" y="5100828"/>
              <a:ext cx="3171443" cy="38252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443854" y="4608067"/>
            <a:ext cx="2882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7094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Федорова</a:t>
            </a:r>
            <a:r>
              <a:rPr sz="1800" b="1" spc="-8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D0D0D"/>
                </a:solidFill>
                <a:latin typeface="Times New Roman"/>
                <a:cs typeface="Times New Roman"/>
              </a:rPr>
              <a:t>Н.В. </a:t>
            </a:r>
            <a:r>
              <a:rPr sz="1800" b="1" dirty="0">
                <a:solidFill>
                  <a:srgbClr val="0D0D0D"/>
                </a:solidFill>
                <a:latin typeface="Times New Roman"/>
                <a:cs typeface="Times New Roman"/>
              </a:rPr>
              <a:t>учитель</a:t>
            </a:r>
            <a:r>
              <a:rPr sz="1800" b="1" spc="-9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географии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0D0D0D"/>
                </a:solidFill>
                <a:latin typeface="Times New Roman"/>
                <a:cs typeface="Times New Roman"/>
              </a:rPr>
              <a:t>МОУ</a:t>
            </a:r>
            <a:r>
              <a:rPr sz="1800" b="1" spc="-4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D0D0D"/>
                </a:solidFill>
                <a:latin typeface="Times New Roman"/>
                <a:cs typeface="Times New Roman"/>
              </a:rPr>
              <a:t>СОШ</a:t>
            </a:r>
            <a:r>
              <a:rPr sz="1800" b="1" spc="-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D0D0D"/>
                </a:solidFill>
                <a:latin typeface="Times New Roman"/>
                <a:cs typeface="Times New Roman"/>
              </a:rPr>
              <a:t>№</a:t>
            </a:r>
            <a:r>
              <a:rPr sz="1800" b="1" spc="-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D0D0D"/>
                </a:solidFill>
                <a:latin typeface="Times New Roman"/>
                <a:cs typeface="Times New Roman"/>
              </a:rPr>
              <a:t>2</a:t>
            </a:r>
            <a:r>
              <a:rPr sz="1800" b="1" spc="-1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D0D0D"/>
                </a:solidFill>
                <a:latin typeface="Times New Roman"/>
                <a:cs typeface="Times New Roman"/>
              </a:rPr>
              <a:t>п.</a:t>
            </a:r>
            <a:r>
              <a:rPr sz="1800" b="1" spc="-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D0D0D"/>
                </a:solidFill>
                <a:latin typeface="Times New Roman"/>
                <a:cs typeface="Times New Roman"/>
              </a:rPr>
              <a:t>Спирово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238" rIns="0" bIns="0" rtlCol="0">
            <a:spAutoFit/>
          </a:bodyPr>
          <a:lstStyle/>
          <a:p>
            <a:pPr marL="220535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Рассмотрим</a:t>
            </a:r>
            <a:r>
              <a:rPr sz="2800" spc="-160" dirty="0"/>
              <a:t> </a:t>
            </a:r>
            <a:r>
              <a:rPr sz="2800" spc="-10" dirty="0"/>
              <a:t>пример!</a:t>
            </a:r>
            <a:endParaRPr sz="28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312" y="765111"/>
            <a:ext cx="8281924" cy="482447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6387" y="5617870"/>
            <a:ext cx="8074659" cy="890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6765" marR="11430" indent="-304419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latin typeface="Arial"/>
                <a:cs typeface="Arial"/>
              </a:rPr>
              <a:t>10.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Какой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из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перечисленных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городов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находится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зоне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действия антициклона?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260"/>
              </a:lnSpc>
              <a:tabLst>
                <a:tab pos="2094230" algn="l"/>
                <a:tab pos="4232275" algn="l"/>
                <a:tab pos="6406515" algn="l"/>
              </a:tabLst>
            </a:pPr>
            <a:r>
              <a:rPr sz="1900" b="1" dirty="0">
                <a:latin typeface="Arial"/>
                <a:cs typeface="Arial"/>
              </a:rPr>
              <a:t>1)</a:t>
            </a:r>
            <a:r>
              <a:rPr sz="1900" b="1" spc="-10" dirty="0">
                <a:latin typeface="Arial"/>
                <a:cs typeface="Arial"/>
              </a:rPr>
              <a:t> Воронеж</a:t>
            </a:r>
            <a:r>
              <a:rPr sz="1900" b="1" dirty="0">
                <a:latin typeface="Arial"/>
                <a:cs typeface="Arial"/>
              </a:rPr>
              <a:t>	2)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Мурманск</a:t>
            </a:r>
            <a:r>
              <a:rPr sz="1900" b="1" dirty="0">
                <a:latin typeface="Arial"/>
                <a:cs typeface="Arial"/>
              </a:rPr>
              <a:t>	3)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Салехард</a:t>
            </a:r>
            <a:r>
              <a:rPr sz="1900" b="1" dirty="0">
                <a:latin typeface="Arial"/>
                <a:cs typeface="Arial"/>
              </a:rPr>
              <a:t>	4)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Сыктывкар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369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3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336699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825" rIns="0" bIns="0" rtlCol="0">
            <a:spAutoFit/>
          </a:bodyPr>
          <a:lstStyle/>
          <a:p>
            <a:pPr marL="1836420">
              <a:lnSpc>
                <a:spcPct val="100000"/>
              </a:lnSpc>
              <a:spcBef>
                <a:spcPts val="100"/>
              </a:spcBef>
            </a:pPr>
            <a:r>
              <a:rPr dirty="0"/>
              <a:t>Алгоритм</a:t>
            </a:r>
            <a:r>
              <a:rPr spc="-245" dirty="0"/>
              <a:t> </a:t>
            </a:r>
            <a:r>
              <a:rPr spc="-10" dirty="0"/>
              <a:t>решения.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540" y="1470405"/>
            <a:ext cx="8107680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2920" marR="142240" indent="-49085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02920" algn="l"/>
                <a:tab pos="527685" algn="l"/>
              </a:tabLst>
            </a:pP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0" dirty="0">
                <a:latin typeface="Arial"/>
                <a:cs typeface="Arial"/>
              </a:rPr>
              <a:t>Рассмотреть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фрагмент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карты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условные знаки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"/>
              <a:buAutoNum type="arabicPeriod"/>
            </a:pPr>
            <a:endParaRPr sz="2800">
              <a:latin typeface="Arial"/>
              <a:cs typeface="Arial"/>
            </a:endParaRPr>
          </a:p>
          <a:p>
            <a:pPr marL="404495" marR="5080" indent="-3924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05765" algn="l"/>
              </a:tabLst>
            </a:pPr>
            <a:r>
              <a:rPr sz="2800" b="1" dirty="0">
                <a:latin typeface="Arial"/>
                <a:cs typeface="Arial"/>
              </a:rPr>
              <a:t>Найти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концентрические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окружности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–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зоны 	</a:t>
            </a:r>
            <a:r>
              <a:rPr sz="2800" b="1" dirty="0">
                <a:latin typeface="Arial"/>
                <a:cs typeface="Arial"/>
              </a:rPr>
              <a:t>действия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циклона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(Н)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антициклона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(В)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"/>
              <a:buAutoNum type="arabicPeriod"/>
            </a:pPr>
            <a:endParaRPr sz="2800">
              <a:latin typeface="Arial"/>
              <a:cs typeface="Arial"/>
            </a:endParaRPr>
          </a:p>
          <a:p>
            <a:pPr marL="404495" marR="82550" indent="-392430">
              <a:lnSpc>
                <a:spcPct val="100000"/>
              </a:lnSpc>
              <a:buAutoNum type="arabicPeriod"/>
              <a:tabLst>
                <a:tab pos="405765" algn="l"/>
              </a:tabLst>
            </a:pPr>
            <a:r>
              <a:rPr sz="2800" b="1" dirty="0">
                <a:latin typeface="Arial"/>
                <a:cs typeface="Arial"/>
              </a:rPr>
              <a:t>Найти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все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указанный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города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на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фрагменте 	карты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"/>
              <a:buAutoNum type="arabicPeriod"/>
            </a:pPr>
            <a:endParaRPr sz="2800">
              <a:latin typeface="Arial"/>
              <a:cs typeface="Arial"/>
            </a:endParaRPr>
          </a:p>
          <a:p>
            <a:pPr marL="404495" marR="1071245" indent="-3924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05765" algn="l"/>
              </a:tabLst>
            </a:pP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соответствие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условиями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задания 	</a:t>
            </a:r>
            <a:r>
              <a:rPr sz="2800" b="1" dirty="0">
                <a:latin typeface="Arial"/>
                <a:cs typeface="Arial"/>
              </a:rPr>
              <a:t>определить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нужный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город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238" rIns="0" bIns="0" rtlCol="0">
            <a:spAutoFit/>
          </a:bodyPr>
          <a:lstStyle/>
          <a:p>
            <a:pPr marL="220535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Рассмотрим</a:t>
            </a:r>
            <a:r>
              <a:rPr sz="2800" spc="-160" dirty="0"/>
              <a:t> </a:t>
            </a:r>
            <a:r>
              <a:rPr sz="2800" spc="-10" dirty="0"/>
              <a:t>пример!</a:t>
            </a:r>
            <a:endParaRPr sz="28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8312" y="765111"/>
            <a:ext cx="8281924" cy="482447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6387" y="5617870"/>
            <a:ext cx="8074659" cy="890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6765" marR="212725" indent="-2842895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latin typeface="Arial"/>
                <a:cs typeface="Arial"/>
              </a:rPr>
              <a:t>Какой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из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перечисленных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городов</a:t>
            </a:r>
            <a:r>
              <a:rPr sz="1900" b="1" spc="-9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находится</a:t>
            </a:r>
            <a:r>
              <a:rPr sz="1900" b="1" spc="-3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зоне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действия антициклона?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260"/>
              </a:lnSpc>
              <a:tabLst>
                <a:tab pos="2094230" algn="l"/>
                <a:tab pos="4232275" algn="l"/>
                <a:tab pos="6406515" algn="l"/>
              </a:tabLst>
            </a:pPr>
            <a:r>
              <a:rPr sz="1900" b="1" dirty="0">
                <a:latin typeface="Arial"/>
                <a:cs typeface="Arial"/>
              </a:rPr>
              <a:t>1)</a:t>
            </a:r>
            <a:r>
              <a:rPr sz="1900" b="1" spc="-10" dirty="0">
                <a:latin typeface="Arial"/>
                <a:cs typeface="Arial"/>
              </a:rPr>
              <a:t> Воронеж</a:t>
            </a:r>
            <a:r>
              <a:rPr sz="1900" b="1" dirty="0">
                <a:latin typeface="Arial"/>
                <a:cs typeface="Arial"/>
              </a:rPr>
              <a:t>	2)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Мурманск</a:t>
            </a:r>
            <a:r>
              <a:rPr sz="1900" b="1" dirty="0">
                <a:latin typeface="Arial"/>
                <a:cs typeface="Arial"/>
              </a:rPr>
              <a:t>	3)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Салехард</a:t>
            </a:r>
            <a:r>
              <a:rPr sz="1900" b="1" dirty="0">
                <a:latin typeface="Arial"/>
                <a:cs typeface="Arial"/>
              </a:rPr>
              <a:t>	4)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Сыктывкар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49583" y="1047630"/>
            <a:ext cx="7112634" cy="5588000"/>
            <a:chOff x="1749583" y="1047630"/>
            <a:chExt cx="7112634" cy="55880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3029712"/>
              <a:ext cx="2461259" cy="1234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43725" y="3068574"/>
              <a:ext cx="2376805" cy="0"/>
            </a:xfrm>
            <a:custGeom>
              <a:avLst/>
              <a:gdLst/>
              <a:ahLst/>
              <a:cxnLst/>
              <a:rect l="l" t="t" r="r" b="b"/>
              <a:pathLst>
                <a:path w="2376804">
                  <a:moveTo>
                    <a:pt x="0" y="0"/>
                  </a:moveTo>
                  <a:lnTo>
                    <a:pt x="2376424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2748" y="3032759"/>
              <a:ext cx="1274064" cy="9921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35473" y="3053080"/>
              <a:ext cx="1019810" cy="736600"/>
            </a:xfrm>
            <a:custGeom>
              <a:avLst/>
              <a:gdLst/>
              <a:ahLst/>
              <a:cxnLst/>
              <a:rect l="l" t="t" r="r" b="b"/>
              <a:pathLst>
                <a:path w="1019810" h="736600">
                  <a:moveTo>
                    <a:pt x="85425" y="574528"/>
                  </a:moveTo>
                  <a:lnTo>
                    <a:pt x="78216" y="575786"/>
                  </a:lnTo>
                  <a:lnTo>
                    <a:pt x="72030" y="579663"/>
                  </a:lnTo>
                  <a:lnTo>
                    <a:pt x="67690" y="585851"/>
                  </a:lnTo>
                  <a:lnTo>
                    <a:pt x="0" y="736346"/>
                  </a:lnTo>
                  <a:lnTo>
                    <a:pt x="69843" y="729869"/>
                  </a:lnTo>
                  <a:lnTo>
                    <a:pt x="41910" y="729869"/>
                  </a:lnTo>
                  <a:lnTo>
                    <a:pt x="19685" y="698881"/>
                  </a:lnTo>
                  <a:lnTo>
                    <a:pt x="76999" y="657898"/>
                  </a:lnTo>
                  <a:lnTo>
                    <a:pt x="102362" y="601472"/>
                  </a:lnTo>
                  <a:lnTo>
                    <a:pt x="104034" y="594058"/>
                  </a:lnTo>
                  <a:lnTo>
                    <a:pt x="102790" y="586835"/>
                  </a:lnTo>
                  <a:lnTo>
                    <a:pt x="98950" y="580612"/>
                  </a:lnTo>
                  <a:lnTo>
                    <a:pt x="92837" y="576199"/>
                  </a:lnTo>
                  <a:lnTo>
                    <a:pt x="85425" y="574528"/>
                  </a:lnTo>
                  <a:close/>
                </a:path>
                <a:path w="1019810" h="736600">
                  <a:moveTo>
                    <a:pt x="76999" y="657898"/>
                  </a:moveTo>
                  <a:lnTo>
                    <a:pt x="19685" y="698881"/>
                  </a:lnTo>
                  <a:lnTo>
                    <a:pt x="41910" y="729869"/>
                  </a:lnTo>
                  <a:lnTo>
                    <a:pt x="52746" y="722122"/>
                  </a:lnTo>
                  <a:lnTo>
                    <a:pt x="48132" y="722122"/>
                  </a:lnTo>
                  <a:lnTo>
                    <a:pt x="29082" y="695325"/>
                  </a:lnTo>
                  <a:lnTo>
                    <a:pt x="61527" y="692321"/>
                  </a:lnTo>
                  <a:lnTo>
                    <a:pt x="76999" y="657898"/>
                  </a:lnTo>
                  <a:close/>
                </a:path>
                <a:path w="1019810" h="736600">
                  <a:moveTo>
                    <a:pt x="160781" y="683133"/>
                  </a:moveTo>
                  <a:lnTo>
                    <a:pt x="99324" y="688822"/>
                  </a:lnTo>
                  <a:lnTo>
                    <a:pt x="41910" y="729869"/>
                  </a:lnTo>
                  <a:lnTo>
                    <a:pt x="69843" y="729869"/>
                  </a:lnTo>
                  <a:lnTo>
                    <a:pt x="164337" y="721106"/>
                  </a:lnTo>
                  <a:lnTo>
                    <a:pt x="181482" y="700405"/>
                  </a:lnTo>
                  <a:lnTo>
                    <a:pt x="179355" y="693116"/>
                  </a:lnTo>
                  <a:lnTo>
                    <a:pt x="174751" y="687435"/>
                  </a:lnTo>
                  <a:lnTo>
                    <a:pt x="168338" y="683920"/>
                  </a:lnTo>
                  <a:lnTo>
                    <a:pt x="160781" y="683133"/>
                  </a:lnTo>
                  <a:close/>
                </a:path>
                <a:path w="1019810" h="736600">
                  <a:moveTo>
                    <a:pt x="61527" y="692321"/>
                  </a:moveTo>
                  <a:lnTo>
                    <a:pt x="29082" y="695325"/>
                  </a:lnTo>
                  <a:lnTo>
                    <a:pt x="48132" y="722122"/>
                  </a:lnTo>
                  <a:lnTo>
                    <a:pt x="61527" y="692321"/>
                  </a:lnTo>
                  <a:close/>
                </a:path>
                <a:path w="1019810" h="736600">
                  <a:moveTo>
                    <a:pt x="99324" y="688822"/>
                  </a:moveTo>
                  <a:lnTo>
                    <a:pt x="61527" y="692321"/>
                  </a:lnTo>
                  <a:lnTo>
                    <a:pt x="48132" y="722122"/>
                  </a:lnTo>
                  <a:lnTo>
                    <a:pt x="52746" y="722122"/>
                  </a:lnTo>
                  <a:lnTo>
                    <a:pt x="99324" y="688822"/>
                  </a:lnTo>
                  <a:close/>
                </a:path>
                <a:path w="1019810" h="736600">
                  <a:moveTo>
                    <a:pt x="997076" y="0"/>
                  </a:moveTo>
                  <a:lnTo>
                    <a:pt x="76999" y="657898"/>
                  </a:lnTo>
                  <a:lnTo>
                    <a:pt x="61527" y="692321"/>
                  </a:lnTo>
                  <a:lnTo>
                    <a:pt x="99324" y="688822"/>
                  </a:lnTo>
                  <a:lnTo>
                    <a:pt x="1019301" y="31115"/>
                  </a:lnTo>
                  <a:lnTo>
                    <a:pt x="9970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3870" y="1061918"/>
              <a:ext cx="4290060" cy="3041650"/>
            </a:xfrm>
            <a:custGeom>
              <a:avLst/>
              <a:gdLst/>
              <a:ahLst/>
              <a:cxnLst/>
              <a:rect l="l" t="t" r="r" b="b"/>
              <a:pathLst>
                <a:path w="4290060" h="3041650">
                  <a:moveTo>
                    <a:pt x="3667538" y="2656133"/>
                  </a:moveTo>
                  <a:lnTo>
                    <a:pt x="3617755" y="2620997"/>
                  </a:lnTo>
                  <a:lnTo>
                    <a:pt x="3571742" y="2583890"/>
                  </a:lnTo>
                  <a:lnTo>
                    <a:pt x="3529708" y="2545206"/>
                  </a:lnTo>
                  <a:lnTo>
                    <a:pt x="3491862" y="2505341"/>
                  </a:lnTo>
                  <a:lnTo>
                    <a:pt x="3458412" y="2464692"/>
                  </a:lnTo>
                  <a:lnTo>
                    <a:pt x="3429567" y="2423654"/>
                  </a:lnTo>
                  <a:lnTo>
                    <a:pt x="3405537" y="2382623"/>
                  </a:lnTo>
                  <a:lnTo>
                    <a:pt x="3386529" y="2341994"/>
                  </a:lnTo>
                  <a:lnTo>
                    <a:pt x="3372754" y="2302163"/>
                  </a:lnTo>
                  <a:lnTo>
                    <a:pt x="3364419" y="2263525"/>
                  </a:lnTo>
                  <a:lnTo>
                    <a:pt x="3361733" y="2226478"/>
                  </a:lnTo>
                  <a:lnTo>
                    <a:pt x="3364906" y="2191415"/>
                  </a:lnTo>
                  <a:lnTo>
                    <a:pt x="3374146" y="2158734"/>
                  </a:lnTo>
                  <a:lnTo>
                    <a:pt x="3389662" y="2128829"/>
                  </a:lnTo>
                  <a:lnTo>
                    <a:pt x="3411046" y="2102791"/>
                  </a:lnTo>
                  <a:lnTo>
                    <a:pt x="3437454" y="2081422"/>
                  </a:lnTo>
                  <a:lnTo>
                    <a:pt x="3468440" y="2064687"/>
                  </a:lnTo>
                  <a:lnTo>
                    <a:pt x="3503559" y="2052551"/>
                  </a:lnTo>
                  <a:lnTo>
                    <a:pt x="3542363" y="2044980"/>
                  </a:lnTo>
                  <a:lnTo>
                    <a:pt x="3584408" y="2041938"/>
                  </a:lnTo>
                  <a:lnTo>
                    <a:pt x="3629247" y="2043390"/>
                  </a:lnTo>
                  <a:lnTo>
                    <a:pt x="3676434" y="2049301"/>
                  </a:lnTo>
                  <a:lnTo>
                    <a:pt x="3725524" y="2059637"/>
                  </a:lnTo>
                  <a:lnTo>
                    <a:pt x="3776069" y="2074362"/>
                  </a:lnTo>
                  <a:lnTo>
                    <a:pt x="3827625" y="2093441"/>
                  </a:lnTo>
                  <a:lnTo>
                    <a:pt x="3879745" y="2116839"/>
                  </a:lnTo>
                  <a:lnTo>
                    <a:pt x="3931984" y="2144522"/>
                  </a:lnTo>
                  <a:lnTo>
                    <a:pt x="3983895" y="2176454"/>
                  </a:lnTo>
                  <a:lnTo>
                    <a:pt x="4033678" y="2211590"/>
                  </a:lnTo>
                  <a:lnTo>
                    <a:pt x="4079690" y="2248697"/>
                  </a:lnTo>
                  <a:lnTo>
                    <a:pt x="4121725" y="2287381"/>
                  </a:lnTo>
                  <a:lnTo>
                    <a:pt x="4159571" y="2327246"/>
                  </a:lnTo>
                  <a:lnTo>
                    <a:pt x="4193021" y="2367895"/>
                  </a:lnTo>
                  <a:lnTo>
                    <a:pt x="4221865" y="2408933"/>
                  </a:lnTo>
                  <a:lnTo>
                    <a:pt x="4245896" y="2449964"/>
                  </a:lnTo>
                  <a:lnTo>
                    <a:pt x="4264903" y="2490594"/>
                  </a:lnTo>
                  <a:lnTo>
                    <a:pt x="4278679" y="2530425"/>
                  </a:lnTo>
                  <a:lnTo>
                    <a:pt x="4287014" y="2569062"/>
                  </a:lnTo>
                  <a:lnTo>
                    <a:pt x="4289699" y="2606109"/>
                  </a:lnTo>
                  <a:lnTo>
                    <a:pt x="4286526" y="2641172"/>
                  </a:lnTo>
                  <a:lnTo>
                    <a:pt x="4277287" y="2673853"/>
                  </a:lnTo>
                  <a:lnTo>
                    <a:pt x="4261771" y="2703758"/>
                  </a:lnTo>
                  <a:lnTo>
                    <a:pt x="4240387" y="2729796"/>
                  </a:lnTo>
                  <a:lnTo>
                    <a:pt x="4213978" y="2751165"/>
                  </a:lnTo>
                  <a:lnTo>
                    <a:pt x="4182992" y="2767900"/>
                  </a:lnTo>
                  <a:lnTo>
                    <a:pt x="4147874" y="2780036"/>
                  </a:lnTo>
                  <a:lnTo>
                    <a:pt x="4109069" y="2787607"/>
                  </a:lnTo>
                  <a:lnTo>
                    <a:pt x="4067024" y="2790649"/>
                  </a:lnTo>
                  <a:lnTo>
                    <a:pt x="4022185" y="2789197"/>
                  </a:lnTo>
                  <a:lnTo>
                    <a:pt x="3974998" y="2783286"/>
                  </a:lnTo>
                  <a:lnTo>
                    <a:pt x="3925909" y="2772950"/>
                  </a:lnTo>
                  <a:lnTo>
                    <a:pt x="3875363" y="2758226"/>
                  </a:lnTo>
                  <a:lnTo>
                    <a:pt x="3823807" y="2739146"/>
                  </a:lnTo>
                  <a:lnTo>
                    <a:pt x="3771687" y="2715748"/>
                  </a:lnTo>
                  <a:lnTo>
                    <a:pt x="3719448" y="2688065"/>
                  </a:lnTo>
                  <a:lnTo>
                    <a:pt x="3667538" y="2656133"/>
                  </a:lnTo>
                  <a:close/>
                </a:path>
                <a:path w="4290060" h="3041650">
                  <a:moveTo>
                    <a:pt x="2328196" y="694745"/>
                  </a:moveTo>
                  <a:lnTo>
                    <a:pt x="2297764" y="646170"/>
                  </a:lnTo>
                  <a:lnTo>
                    <a:pt x="2271105" y="597059"/>
                  </a:lnTo>
                  <a:lnTo>
                    <a:pt x="2248233" y="547742"/>
                  </a:lnTo>
                  <a:lnTo>
                    <a:pt x="2229160" y="498548"/>
                  </a:lnTo>
                  <a:lnTo>
                    <a:pt x="2213899" y="449807"/>
                  </a:lnTo>
                  <a:lnTo>
                    <a:pt x="2202466" y="401849"/>
                  </a:lnTo>
                  <a:lnTo>
                    <a:pt x="2194872" y="355004"/>
                  </a:lnTo>
                  <a:lnTo>
                    <a:pt x="2191131" y="309602"/>
                  </a:lnTo>
                  <a:lnTo>
                    <a:pt x="2191257" y="265972"/>
                  </a:lnTo>
                  <a:lnTo>
                    <a:pt x="2195262" y="224444"/>
                  </a:lnTo>
                  <a:lnTo>
                    <a:pt x="2203161" y="185349"/>
                  </a:lnTo>
                  <a:lnTo>
                    <a:pt x="2214967" y="149016"/>
                  </a:lnTo>
                  <a:lnTo>
                    <a:pt x="2250353" y="85955"/>
                  </a:lnTo>
                  <a:lnTo>
                    <a:pt x="2301526" y="37901"/>
                  </a:lnTo>
                  <a:lnTo>
                    <a:pt x="2332316" y="20742"/>
                  </a:lnTo>
                  <a:lnTo>
                    <a:pt x="2365383" y="8797"/>
                  </a:lnTo>
                  <a:lnTo>
                    <a:pt x="2400426" y="1929"/>
                  </a:lnTo>
                  <a:lnTo>
                    <a:pt x="2437146" y="0"/>
                  </a:lnTo>
                  <a:lnTo>
                    <a:pt x="2475240" y="2871"/>
                  </a:lnTo>
                  <a:lnTo>
                    <a:pt x="2514409" y="10407"/>
                  </a:lnTo>
                  <a:lnTo>
                    <a:pt x="2554352" y="22468"/>
                  </a:lnTo>
                  <a:lnTo>
                    <a:pt x="2594769" y="38917"/>
                  </a:lnTo>
                  <a:lnTo>
                    <a:pt x="2635358" y="59617"/>
                  </a:lnTo>
                  <a:lnTo>
                    <a:pt x="2675819" y="84430"/>
                  </a:lnTo>
                  <a:lnTo>
                    <a:pt x="2715851" y="113218"/>
                  </a:lnTo>
                  <a:lnTo>
                    <a:pt x="2755154" y="145843"/>
                  </a:lnTo>
                  <a:lnTo>
                    <a:pt x="2793427" y="182168"/>
                  </a:lnTo>
                  <a:lnTo>
                    <a:pt x="2830370" y="222056"/>
                  </a:lnTo>
                  <a:lnTo>
                    <a:pt x="2865681" y="265368"/>
                  </a:lnTo>
                  <a:lnTo>
                    <a:pt x="2899061" y="311967"/>
                  </a:lnTo>
                  <a:lnTo>
                    <a:pt x="2929515" y="360542"/>
                  </a:lnTo>
                  <a:lnTo>
                    <a:pt x="2956193" y="409653"/>
                  </a:lnTo>
                  <a:lnTo>
                    <a:pt x="2979083" y="458970"/>
                  </a:lnTo>
                  <a:lnTo>
                    <a:pt x="2998170" y="508164"/>
                  </a:lnTo>
                  <a:lnTo>
                    <a:pt x="3013443" y="556905"/>
                  </a:lnTo>
                  <a:lnTo>
                    <a:pt x="3024887" y="604863"/>
                  </a:lnTo>
                  <a:lnTo>
                    <a:pt x="3032489" y="651708"/>
                  </a:lnTo>
                  <a:lnTo>
                    <a:pt x="3036237" y="697110"/>
                  </a:lnTo>
                  <a:lnTo>
                    <a:pt x="3036116" y="740740"/>
                  </a:lnTo>
                  <a:lnTo>
                    <a:pt x="3032114" y="782268"/>
                  </a:lnTo>
                  <a:lnTo>
                    <a:pt x="3024218" y="821363"/>
                  </a:lnTo>
                  <a:lnTo>
                    <a:pt x="3012414" y="857696"/>
                  </a:lnTo>
                  <a:lnTo>
                    <a:pt x="2977031" y="920757"/>
                  </a:lnTo>
                  <a:lnTo>
                    <a:pt x="2925858" y="968811"/>
                  </a:lnTo>
                  <a:lnTo>
                    <a:pt x="2895047" y="985970"/>
                  </a:lnTo>
                  <a:lnTo>
                    <a:pt x="2861964" y="997915"/>
                  </a:lnTo>
                  <a:lnTo>
                    <a:pt x="2826909" y="1004783"/>
                  </a:lnTo>
                  <a:lnTo>
                    <a:pt x="2790182" y="1006713"/>
                  </a:lnTo>
                  <a:lnTo>
                    <a:pt x="2752083" y="1003841"/>
                  </a:lnTo>
                  <a:lnTo>
                    <a:pt x="2712911" y="996306"/>
                  </a:lnTo>
                  <a:lnTo>
                    <a:pt x="2672968" y="984244"/>
                  </a:lnTo>
                  <a:lnTo>
                    <a:pt x="2632551" y="967795"/>
                  </a:lnTo>
                  <a:lnTo>
                    <a:pt x="2591962" y="947095"/>
                  </a:lnTo>
                  <a:lnTo>
                    <a:pt x="2551500" y="922282"/>
                  </a:lnTo>
                  <a:lnTo>
                    <a:pt x="2511466" y="893494"/>
                  </a:lnTo>
                  <a:lnTo>
                    <a:pt x="2472158" y="860869"/>
                  </a:lnTo>
                  <a:lnTo>
                    <a:pt x="2433877" y="824544"/>
                  </a:lnTo>
                  <a:lnTo>
                    <a:pt x="2396924" y="784656"/>
                  </a:lnTo>
                  <a:lnTo>
                    <a:pt x="2361596" y="741344"/>
                  </a:lnTo>
                  <a:lnTo>
                    <a:pt x="2328196" y="694745"/>
                  </a:lnTo>
                  <a:close/>
                </a:path>
                <a:path w="4290060" h="3041650">
                  <a:moveTo>
                    <a:pt x="2279301" y="2406832"/>
                  </a:moveTo>
                  <a:lnTo>
                    <a:pt x="2233854" y="2365644"/>
                  </a:lnTo>
                  <a:lnTo>
                    <a:pt x="2192045" y="2323144"/>
                  </a:lnTo>
                  <a:lnTo>
                    <a:pt x="2154018" y="2279693"/>
                  </a:lnTo>
                  <a:lnTo>
                    <a:pt x="2119916" y="2235651"/>
                  </a:lnTo>
                  <a:lnTo>
                    <a:pt x="2089883" y="2191379"/>
                  </a:lnTo>
                  <a:lnTo>
                    <a:pt x="2064061" y="2147238"/>
                  </a:lnTo>
                  <a:lnTo>
                    <a:pt x="2042595" y="2103589"/>
                  </a:lnTo>
                  <a:lnTo>
                    <a:pt x="2025627" y="2060792"/>
                  </a:lnTo>
                  <a:lnTo>
                    <a:pt x="2013302" y="2019209"/>
                  </a:lnTo>
                  <a:lnTo>
                    <a:pt x="2005762" y="1979200"/>
                  </a:lnTo>
                  <a:lnTo>
                    <a:pt x="2003150" y="1941125"/>
                  </a:lnTo>
                  <a:lnTo>
                    <a:pt x="2005611" y="1905347"/>
                  </a:lnTo>
                  <a:lnTo>
                    <a:pt x="2013287" y="1872225"/>
                  </a:lnTo>
                  <a:lnTo>
                    <a:pt x="2026322" y="1842120"/>
                  </a:lnTo>
                  <a:lnTo>
                    <a:pt x="2044859" y="1815393"/>
                  </a:lnTo>
                  <a:lnTo>
                    <a:pt x="2068390" y="1792961"/>
                  </a:lnTo>
                  <a:lnTo>
                    <a:pt x="2096112" y="1775442"/>
                  </a:lnTo>
                  <a:lnTo>
                    <a:pt x="2127644" y="1762750"/>
                  </a:lnTo>
                  <a:lnTo>
                    <a:pt x="2162609" y="1754800"/>
                  </a:lnTo>
                  <a:lnTo>
                    <a:pt x="2200627" y="1751507"/>
                  </a:lnTo>
                  <a:lnTo>
                    <a:pt x="2241319" y="1752785"/>
                  </a:lnTo>
                  <a:lnTo>
                    <a:pt x="2284306" y="1758548"/>
                  </a:lnTo>
                  <a:lnTo>
                    <a:pt x="2329210" y="1768711"/>
                  </a:lnTo>
                  <a:lnTo>
                    <a:pt x="2375652" y="1783188"/>
                  </a:lnTo>
                  <a:lnTo>
                    <a:pt x="2423253" y="1801893"/>
                  </a:lnTo>
                  <a:lnTo>
                    <a:pt x="2471634" y="1824742"/>
                  </a:lnTo>
                  <a:lnTo>
                    <a:pt x="2520416" y="1851648"/>
                  </a:lnTo>
                  <a:lnTo>
                    <a:pt x="2569220" y="1882526"/>
                  </a:lnTo>
                  <a:lnTo>
                    <a:pt x="2617668" y="1917290"/>
                  </a:lnTo>
                  <a:lnTo>
                    <a:pt x="2665381" y="1955855"/>
                  </a:lnTo>
                  <a:lnTo>
                    <a:pt x="2710828" y="1997043"/>
                  </a:lnTo>
                  <a:lnTo>
                    <a:pt x="2752637" y="2039543"/>
                  </a:lnTo>
                  <a:lnTo>
                    <a:pt x="2790665" y="2082994"/>
                  </a:lnTo>
                  <a:lnTo>
                    <a:pt x="2824768" y="2127036"/>
                  </a:lnTo>
                  <a:lnTo>
                    <a:pt x="2854804" y="2171308"/>
                  </a:lnTo>
                  <a:lnTo>
                    <a:pt x="2880628" y="2215449"/>
                  </a:lnTo>
                  <a:lnTo>
                    <a:pt x="2902099" y="2259098"/>
                  </a:lnTo>
                  <a:lnTo>
                    <a:pt x="2919073" y="2301895"/>
                  </a:lnTo>
                  <a:lnTo>
                    <a:pt x="2931407" y="2343478"/>
                  </a:lnTo>
                  <a:lnTo>
                    <a:pt x="2938958" y="2383488"/>
                  </a:lnTo>
                  <a:lnTo>
                    <a:pt x="2941581" y="2421562"/>
                  </a:lnTo>
                  <a:lnTo>
                    <a:pt x="2939136" y="2457340"/>
                  </a:lnTo>
                  <a:lnTo>
                    <a:pt x="2931477" y="2490463"/>
                  </a:lnTo>
                  <a:lnTo>
                    <a:pt x="2918463" y="2520567"/>
                  </a:lnTo>
                  <a:lnTo>
                    <a:pt x="2899950" y="2547294"/>
                  </a:lnTo>
                  <a:lnTo>
                    <a:pt x="2876394" y="2569726"/>
                  </a:lnTo>
                  <a:lnTo>
                    <a:pt x="2848652" y="2587246"/>
                  </a:lnTo>
                  <a:lnTo>
                    <a:pt x="2817102" y="2599937"/>
                  </a:lnTo>
                  <a:lnTo>
                    <a:pt x="2782123" y="2607887"/>
                  </a:lnTo>
                  <a:lnTo>
                    <a:pt x="2744092" y="2611180"/>
                  </a:lnTo>
                  <a:lnTo>
                    <a:pt x="2703390" y="2609902"/>
                  </a:lnTo>
                  <a:lnTo>
                    <a:pt x="2660395" y="2604139"/>
                  </a:lnTo>
                  <a:lnTo>
                    <a:pt x="2615484" y="2593976"/>
                  </a:lnTo>
                  <a:lnTo>
                    <a:pt x="2569037" y="2579499"/>
                  </a:lnTo>
                  <a:lnTo>
                    <a:pt x="2521433" y="2560794"/>
                  </a:lnTo>
                  <a:lnTo>
                    <a:pt x="2473050" y="2537945"/>
                  </a:lnTo>
                  <a:lnTo>
                    <a:pt x="2424267" y="2511039"/>
                  </a:lnTo>
                  <a:lnTo>
                    <a:pt x="2375462" y="2480161"/>
                  </a:lnTo>
                  <a:lnTo>
                    <a:pt x="2327013" y="2445397"/>
                  </a:lnTo>
                  <a:lnTo>
                    <a:pt x="2279301" y="2406832"/>
                  </a:lnTo>
                  <a:close/>
                </a:path>
                <a:path w="4290060" h="3041650">
                  <a:moveTo>
                    <a:pt x="146717" y="2728269"/>
                  </a:moveTo>
                  <a:lnTo>
                    <a:pt x="114234" y="2676724"/>
                  </a:lnTo>
                  <a:lnTo>
                    <a:pt x="85678" y="2625028"/>
                  </a:lnTo>
                  <a:lnTo>
                    <a:pt x="61105" y="2573617"/>
                  </a:lnTo>
                  <a:lnTo>
                    <a:pt x="40572" y="2522923"/>
                  </a:lnTo>
                  <a:lnTo>
                    <a:pt x="24138" y="2473380"/>
                  </a:lnTo>
                  <a:lnTo>
                    <a:pt x="11859" y="2425421"/>
                  </a:lnTo>
                  <a:lnTo>
                    <a:pt x="3794" y="2379479"/>
                  </a:lnTo>
                  <a:lnTo>
                    <a:pt x="0" y="2335989"/>
                  </a:lnTo>
                  <a:lnTo>
                    <a:pt x="533" y="2295384"/>
                  </a:lnTo>
                  <a:lnTo>
                    <a:pt x="14815" y="2224561"/>
                  </a:lnTo>
                  <a:lnTo>
                    <a:pt x="47099" y="2170480"/>
                  </a:lnTo>
                  <a:lnTo>
                    <a:pt x="70136" y="2150800"/>
                  </a:lnTo>
                  <a:lnTo>
                    <a:pt x="97061" y="2136958"/>
                  </a:lnTo>
                  <a:lnTo>
                    <a:pt x="126912" y="2129306"/>
                  </a:lnTo>
                  <a:lnTo>
                    <a:pt x="193872" y="2131695"/>
                  </a:lnTo>
                  <a:lnTo>
                    <a:pt x="267981" y="2156225"/>
                  </a:lnTo>
                  <a:lnTo>
                    <a:pt x="306768" y="2176248"/>
                  </a:lnTo>
                  <a:lnTo>
                    <a:pt x="346205" y="2201151"/>
                  </a:lnTo>
                  <a:lnTo>
                    <a:pt x="385911" y="2230718"/>
                  </a:lnTo>
                  <a:lnTo>
                    <a:pt x="425508" y="2264730"/>
                  </a:lnTo>
                  <a:lnTo>
                    <a:pt x="464616" y="2302969"/>
                  </a:lnTo>
                  <a:lnTo>
                    <a:pt x="502856" y="2345217"/>
                  </a:lnTo>
                  <a:lnTo>
                    <a:pt x="539849" y="2391256"/>
                  </a:lnTo>
                  <a:lnTo>
                    <a:pt x="575215" y="2440868"/>
                  </a:lnTo>
                  <a:lnTo>
                    <a:pt x="607699" y="2492414"/>
                  </a:lnTo>
                  <a:lnTo>
                    <a:pt x="636261" y="2544109"/>
                  </a:lnTo>
                  <a:lnTo>
                    <a:pt x="660842" y="2595520"/>
                  </a:lnTo>
                  <a:lnTo>
                    <a:pt x="681384" y="2646214"/>
                  </a:lnTo>
                  <a:lnTo>
                    <a:pt x="697831" y="2695757"/>
                  </a:lnTo>
                  <a:lnTo>
                    <a:pt x="710122" y="2743716"/>
                  </a:lnTo>
                  <a:lnTo>
                    <a:pt x="718201" y="2789658"/>
                  </a:lnTo>
                  <a:lnTo>
                    <a:pt x="722009" y="2833148"/>
                  </a:lnTo>
                  <a:lnTo>
                    <a:pt x="721488" y="2873753"/>
                  </a:lnTo>
                  <a:lnTo>
                    <a:pt x="707229" y="2944576"/>
                  </a:lnTo>
                  <a:lnTo>
                    <a:pt x="674958" y="2998658"/>
                  </a:lnTo>
                  <a:lnTo>
                    <a:pt x="651923" y="3018337"/>
                  </a:lnTo>
                  <a:lnTo>
                    <a:pt x="624972" y="3032179"/>
                  </a:lnTo>
                  <a:lnTo>
                    <a:pt x="595099" y="3039832"/>
                  </a:lnTo>
                  <a:lnTo>
                    <a:pt x="528105" y="3037442"/>
                  </a:lnTo>
                  <a:lnTo>
                    <a:pt x="453974" y="3012912"/>
                  </a:lnTo>
                  <a:lnTo>
                    <a:pt x="415179" y="2992889"/>
                  </a:lnTo>
                  <a:lnTo>
                    <a:pt x="375737" y="2967986"/>
                  </a:lnTo>
                  <a:lnTo>
                    <a:pt x="336026" y="2938419"/>
                  </a:lnTo>
                  <a:lnTo>
                    <a:pt x="296426" y="2904407"/>
                  </a:lnTo>
                  <a:lnTo>
                    <a:pt x="257317" y="2866168"/>
                  </a:lnTo>
                  <a:lnTo>
                    <a:pt x="219076" y="2823920"/>
                  </a:lnTo>
                  <a:lnTo>
                    <a:pt x="182083" y="2777881"/>
                  </a:lnTo>
                  <a:lnTo>
                    <a:pt x="146717" y="272826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0955" y="6512052"/>
              <a:ext cx="1679448" cy="1234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43501" y="6550024"/>
              <a:ext cx="1593850" cy="0"/>
            </a:xfrm>
            <a:custGeom>
              <a:avLst/>
              <a:gdLst/>
              <a:ahLst/>
              <a:cxnLst/>
              <a:rect l="l" t="t" r="r" b="b"/>
              <a:pathLst>
                <a:path w="1593850">
                  <a:moveTo>
                    <a:pt x="0" y="0"/>
                  </a:moveTo>
                  <a:lnTo>
                    <a:pt x="159385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36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238" rIns="0" bIns="0" rtlCol="0">
            <a:spAutoFit/>
          </a:bodyPr>
          <a:lstStyle/>
          <a:p>
            <a:pPr marL="167957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Выполни</a:t>
            </a:r>
            <a:r>
              <a:rPr sz="2800" spc="-145" dirty="0"/>
              <a:t> </a:t>
            </a:r>
            <a:r>
              <a:rPr sz="2800" spc="-10" dirty="0"/>
              <a:t>самостоятельно!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395287" y="696974"/>
            <a:ext cx="8245475" cy="6130925"/>
            <a:chOff x="395287" y="696974"/>
            <a:chExt cx="8245475" cy="61309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287" y="696974"/>
              <a:ext cx="8245475" cy="61165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6704074"/>
              <a:ext cx="1670303" cy="1234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443726" y="6742112"/>
              <a:ext cx="1584325" cy="0"/>
            </a:xfrm>
            <a:custGeom>
              <a:avLst/>
              <a:gdLst/>
              <a:ahLst/>
              <a:cxnLst/>
              <a:rect l="l" t="t" r="r" b="b"/>
              <a:pathLst>
                <a:path w="1584325">
                  <a:moveTo>
                    <a:pt x="0" y="0"/>
                  </a:moveTo>
                  <a:lnTo>
                    <a:pt x="158432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14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238" rIns="0" bIns="0" rtlCol="0">
            <a:spAutoFit/>
          </a:bodyPr>
          <a:lstStyle/>
          <a:p>
            <a:pPr marL="220535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Рассмотрим</a:t>
            </a:r>
            <a:r>
              <a:rPr sz="2800" spc="-160" dirty="0"/>
              <a:t> </a:t>
            </a:r>
            <a:r>
              <a:rPr sz="2800" spc="-10" dirty="0"/>
              <a:t>пример!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456387" y="5328920"/>
            <a:ext cx="8240395" cy="1299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43815" indent="-20574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Arial"/>
                <a:cs typeface="Arial"/>
              </a:rPr>
              <a:t>11.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Карта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погоды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составлена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на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16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мая.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каком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из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перечисленных </a:t>
            </a:r>
            <a:r>
              <a:rPr sz="1900" b="1" dirty="0">
                <a:latin typeface="Arial"/>
                <a:cs typeface="Arial"/>
              </a:rPr>
              <a:t>городов</a:t>
            </a:r>
            <a:r>
              <a:rPr sz="1900" b="1" spc="-11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на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следующий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день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наиболее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вероятно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существенное</a:t>
            </a:r>
            <a:endParaRPr sz="1900">
              <a:latin typeface="Arial"/>
              <a:cs typeface="Arial"/>
            </a:endParaRPr>
          </a:p>
          <a:p>
            <a:pPr marL="2085975">
              <a:lnSpc>
                <a:spcPct val="100000"/>
              </a:lnSpc>
            </a:pPr>
            <a:r>
              <a:rPr sz="1900" b="1" spc="-10" dirty="0">
                <a:latin typeface="Arial"/>
                <a:cs typeface="Arial"/>
              </a:rPr>
              <a:t>понижение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температуры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воздуха?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1898014" algn="l"/>
                <a:tab pos="4440555" algn="l"/>
                <a:tab pos="5940425" algn="l"/>
              </a:tabLst>
            </a:pPr>
            <a:r>
              <a:rPr sz="1900" b="1" dirty="0">
                <a:latin typeface="Arial"/>
                <a:cs typeface="Arial"/>
              </a:rPr>
              <a:t>1)</a:t>
            </a:r>
            <a:r>
              <a:rPr sz="1900" b="1" spc="-10" dirty="0">
                <a:latin typeface="Arial"/>
                <a:cs typeface="Arial"/>
              </a:rPr>
              <a:t> Астрахань</a:t>
            </a:r>
            <a:r>
              <a:rPr sz="1900" b="1" dirty="0">
                <a:latin typeface="Arial"/>
                <a:cs typeface="Arial"/>
              </a:rPr>
              <a:t>	2)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Новороссийск</a:t>
            </a:r>
            <a:r>
              <a:rPr sz="1900" b="1" dirty="0">
                <a:latin typeface="Arial"/>
                <a:cs typeface="Arial"/>
              </a:rPr>
              <a:t>	3)</a:t>
            </a:r>
            <a:r>
              <a:rPr sz="1900" b="1" spc="-1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Омск</a:t>
            </a:r>
            <a:r>
              <a:rPr sz="1900" b="1" dirty="0">
                <a:latin typeface="Arial"/>
                <a:cs typeface="Arial"/>
              </a:rPr>
              <a:t>	4) </a:t>
            </a:r>
            <a:r>
              <a:rPr sz="1900" b="1" spc="-10" dirty="0">
                <a:latin typeface="Arial"/>
                <a:cs typeface="Arial"/>
              </a:rPr>
              <a:t>Санкт-Петербург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750" y="677798"/>
            <a:ext cx="8064500" cy="4603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825" rIns="0" bIns="0" rtlCol="0">
            <a:spAutoFit/>
          </a:bodyPr>
          <a:lstStyle/>
          <a:p>
            <a:pPr marL="1836420">
              <a:lnSpc>
                <a:spcPct val="100000"/>
              </a:lnSpc>
              <a:spcBef>
                <a:spcPts val="100"/>
              </a:spcBef>
            </a:pPr>
            <a:r>
              <a:rPr dirty="0"/>
              <a:t>Алгоритм</a:t>
            </a:r>
            <a:r>
              <a:rPr spc="-245" dirty="0"/>
              <a:t> </a:t>
            </a:r>
            <a:r>
              <a:rPr spc="-10" dirty="0"/>
              <a:t>решения.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540" y="1470405"/>
            <a:ext cx="8312784" cy="4377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2920" marR="347345" indent="-49085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02920" algn="l"/>
                <a:tab pos="527685" algn="l"/>
              </a:tabLst>
            </a:pP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20" dirty="0">
                <a:latin typeface="Arial"/>
                <a:cs typeface="Arial"/>
              </a:rPr>
              <a:t>Рассмотреть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фрагмент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карты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условные знаки</a:t>
            </a:r>
            <a:endParaRPr sz="2800">
              <a:latin typeface="Arial"/>
              <a:cs typeface="Arial"/>
            </a:endParaRPr>
          </a:p>
          <a:p>
            <a:pPr marL="405130" indent="-392430">
              <a:lnSpc>
                <a:spcPct val="100000"/>
              </a:lnSpc>
              <a:spcBef>
                <a:spcPts val="1265"/>
              </a:spcBef>
              <a:buAutoNum type="arabicPeriod"/>
              <a:tabLst>
                <a:tab pos="405130" algn="l"/>
              </a:tabLst>
            </a:pPr>
            <a:r>
              <a:rPr sz="2800" b="1" dirty="0">
                <a:latin typeface="Arial"/>
                <a:cs typeface="Arial"/>
              </a:rPr>
              <a:t>По</a:t>
            </a:r>
            <a:r>
              <a:rPr sz="2800" b="1" spc="-1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заданию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определить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какие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изменения</a:t>
            </a:r>
            <a:endParaRPr sz="280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прогнозируются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(похолодание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/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потепление)</a:t>
            </a:r>
            <a:endParaRPr sz="2800">
              <a:latin typeface="Arial"/>
              <a:cs typeface="Arial"/>
            </a:endParaRPr>
          </a:p>
          <a:p>
            <a:pPr marL="404495" marR="358775" indent="-392430">
              <a:lnSpc>
                <a:spcPct val="100000"/>
              </a:lnSpc>
              <a:spcBef>
                <a:spcPts val="1320"/>
              </a:spcBef>
              <a:buAutoNum type="arabicPeriod" startAt="3"/>
              <a:tabLst>
                <a:tab pos="405765" algn="l"/>
              </a:tabLst>
            </a:pPr>
            <a:r>
              <a:rPr sz="2800" b="1" dirty="0">
                <a:latin typeface="Arial"/>
                <a:cs typeface="Arial"/>
              </a:rPr>
              <a:t>Найти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на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карте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в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соответствии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с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заданием 	</a:t>
            </a:r>
            <a:r>
              <a:rPr sz="2800" b="1" spc="-25" dirty="0">
                <a:latin typeface="Arial"/>
                <a:cs typeface="Arial"/>
              </a:rPr>
              <a:t>холодный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или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теплый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фронт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Arial"/>
                <a:cs typeface="Arial"/>
              </a:rPr>
              <a:t>направление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его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перемещения</a:t>
            </a:r>
            <a:endParaRPr sz="2800">
              <a:latin typeface="Arial"/>
              <a:cs typeface="Arial"/>
            </a:endParaRPr>
          </a:p>
          <a:p>
            <a:pPr marL="404495" marR="361315" indent="-392430">
              <a:lnSpc>
                <a:spcPct val="100000"/>
              </a:lnSpc>
              <a:spcBef>
                <a:spcPts val="1440"/>
              </a:spcBef>
              <a:buAutoNum type="arabicPeriod" startAt="4"/>
              <a:tabLst>
                <a:tab pos="405765" algn="l"/>
              </a:tabLst>
            </a:pPr>
            <a:r>
              <a:rPr sz="2800" b="1" dirty="0">
                <a:latin typeface="Arial"/>
                <a:cs typeface="Arial"/>
              </a:rPr>
              <a:t>Найти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на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карте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города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(варианты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ответов) 	</a:t>
            </a:r>
            <a:r>
              <a:rPr sz="2800" b="1" spc="-25" dirty="0">
                <a:latin typeface="Arial"/>
                <a:cs typeface="Arial"/>
              </a:rPr>
              <a:t>расположенные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на</a:t>
            </a:r>
            <a:r>
              <a:rPr sz="2800" b="1" spc="-9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пути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движения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фронта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238" rIns="0" bIns="0" rtlCol="0">
            <a:spAutoFit/>
          </a:bodyPr>
          <a:lstStyle/>
          <a:p>
            <a:pPr marL="220535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Рассмотрим</a:t>
            </a:r>
            <a:r>
              <a:rPr sz="2800" spc="-160" dirty="0"/>
              <a:t> </a:t>
            </a:r>
            <a:r>
              <a:rPr sz="2800" spc="-10" dirty="0"/>
              <a:t>пример!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456387" y="5328920"/>
            <a:ext cx="8240395" cy="1299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43815" indent="-20574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Arial"/>
                <a:cs typeface="Arial"/>
              </a:rPr>
              <a:t>11.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Карта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погоды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составлена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на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16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мая.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каком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из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перечисленных </a:t>
            </a:r>
            <a:r>
              <a:rPr sz="1900" b="1" dirty="0">
                <a:latin typeface="Arial"/>
                <a:cs typeface="Arial"/>
              </a:rPr>
              <a:t>городов</a:t>
            </a:r>
            <a:r>
              <a:rPr sz="1900" b="1" spc="-11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на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следующий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день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наиболее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вероятно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существенное</a:t>
            </a:r>
            <a:endParaRPr sz="1900">
              <a:latin typeface="Arial"/>
              <a:cs typeface="Arial"/>
            </a:endParaRPr>
          </a:p>
          <a:p>
            <a:pPr marL="2085975">
              <a:lnSpc>
                <a:spcPct val="100000"/>
              </a:lnSpc>
            </a:pPr>
            <a:r>
              <a:rPr sz="1900" b="1" spc="-10" dirty="0">
                <a:latin typeface="Arial"/>
                <a:cs typeface="Arial"/>
              </a:rPr>
              <a:t>понижение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температуры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воздуха?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1898014" algn="l"/>
                <a:tab pos="4440555" algn="l"/>
                <a:tab pos="5940425" algn="l"/>
              </a:tabLst>
            </a:pPr>
            <a:r>
              <a:rPr sz="1900" b="1" dirty="0">
                <a:latin typeface="Arial"/>
                <a:cs typeface="Arial"/>
              </a:rPr>
              <a:t>1)</a:t>
            </a:r>
            <a:r>
              <a:rPr sz="1900" b="1" spc="-10" dirty="0">
                <a:latin typeface="Arial"/>
                <a:cs typeface="Arial"/>
              </a:rPr>
              <a:t> Астрахань</a:t>
            </a:r>
            <a:r>
              <a:rPr sz="1900" b="1" dirty="0">
                <a:latin typeface="Arial"/>
                <a:cs typeface="Arial"/>
              </a:rPr>
              <a:t>	2)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Новороссийск</a:t>
            </a:r>
            <a:r>
              <a:rPr sz="1900" b="1" dirty="0">
                <a:latin typeface="Arial"/>
                <a:cs typeface="Arial"/>
              </a:rPr>
              <a:t>	3)</a:t>
            </a:r>
            <a:r>
              <a:rPr sz="1900" b="1" spc="-1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Омск</a:t>
            </a:r>
            <a:r>
              <a:rPr sz="1900" b="1" dirty="0">
                <a:latin typeface="Arial"/>
                <a:cs typeface="Arial"/>
              </a:rPr>
              <a:t>	4) </a:t>
            </a:r>
            <a:r>
              <a:rPr sz="1900" b="1" spc="-10" dirty="0">
                <a:latin typeface="Arial"/>
                <a:cs typeface="Arial"/>
              </a:rPr>
              <a:t>Санкт-Петербург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9750" y="677798"/>
            <a:ext cx="8322309" cy="6076950"/>
            <a:chOff x="539750" y="677798"/>
            <a:chExt cx="8322309" cy="60769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750" y="677798"/>
              <a:ext cx="8064500" cy="46037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9171" y="2310384"/>
              <a:ext cx="2318004" cy="1234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72225" y="2349500"/>
              <a:ext cx="2232025" cy="0"/>
            </a:xfrm>
            <a:custGeom>
              <a:avLst/>
              <a:gdLst/>
              <a:ahLst/>
              <a:cxnLst/>
              <a:rect l="l" t="t" r="r" b="b"/>
              <a:pathLst>
                <a:path w="2232025">
                  <a:moveTo>
                    <a:pt x="0" y="0"/>
                  </a:moveTo>
                  <a:lnTo>
                    <a:pt x="223202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4608" y="2311907"/>
              <a:ext cx="1556003" cy="6324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76697" y="2331084"/>
              <a:ext cx="1301115" cy="419734"/>
            </a:xfrm>
            <a:custGeom>
              <a:avLst/>
              <a:gdLst/>
              <a:ahLst/>
              <a:cxnLst/>
              <a:rect l="l" t="t" r="r" b="b"/>
              <a:pathLst>
                <a:path w="1301114" h="419735">
                  <a:moveTo>
                    <a:pt x="128603" y="253317"/>
                  </a:moveTo>
                  <a:lnTo>
                    <a:pt x="121449" y="254823"/>
                  </a:lnTo>
                  <a:lnTo>
                    <a:pt x="115188" y="259079"/>
                  </a:lnTo>
                  <a:lnTo>
                    <a:pt x="0" y="377189"/>
                  </a:lnTo>
                  <a:lnTo>
                    <a:pt x="159512" y="419226"/>
                  </a:lnTo>
                  <a:lnTo>
                    <a:pt x="167128" y="419731"/>
                  </a:lnTo>
                  <a:lnTo>
                    <a:pt x="174053" y="417353"/>
                  </a:lnTo>
                  <a:lnTo>
                    <a:pt x="179550" y="412547"/>
                  </a:lnTo>
                  <a:lnTo>
                    <a:pt x="182879" y="405764"/>
                  </a:lnTo>
                  <a:lnTo>
                    <a:pt x="183310" y="398220"/>
                  </a:lnTo>
                  <a:lnTo>
                    <a:pt x="180895" y="391318"/>
                  </a:lnTo>
                  <a:lnTo>
                    <a:pt x="176075" y="385798"/>
                  </a:lnTo>
                  <a:lnTo>
                    <a:pt x="175370" y="385444"/>
                  </a:lnTo>
                  <a:lnTo>
                    <a:pt x="41528" y="385444"/>
                  </a:lnTo>
                  <a:lnTo>
                    <a:pt x="31368" y="348741"/>
                  </a:lnTo>
                  <a:lnTo>
                    <a:pt x="99326" y="329919"/>
                  </a:lnTo>
                  <a:lnTo>
                    <a:pt x="142493" y="285623"/>
                  </a:lnTo>
                  <a:lnTo>
                    <a:pt x="146595" y="279290"/>
                  </a:lnTo>
                  <a:lnTo>
                    <a:pt x="147875" y="272113"/>
                  </a:lnTo>
                  <a:lnTo>
                    <a:pt x="146369" y="264959"/>
                  </a:lnTo>
                  <a:lnTo>
                    <a:pt x="142112" y="258699"/>
                  </a:lnTo>
                  <a:lnTo>
                    <a:pt x="135780" y="254597"/>
                  </a:lnTo>
                  <a:lnTo>
                    <a:pt x="128603" y="253317"/>
                  </a:lnTo>
                  <a:close/>
                </a:path>
                <a:path w="1301114" h="419735">
                  <a:moveTo>
                    <a:pt x="99326" y="329919"/>
                  </a:moveTo>
                  <a:lnTo>
                    <a:pt x="31368" y="348741"/>
                  </a:lnTo>
                  <a:lnTo>
                    <a:pt x="41528" y="385444"/>
                  </a:lnTo>
                  <a:lnTo>
                    <a:pt x="59876" y="380364"/>
                  </a:lnTo>
                  <a:lnTo>
                    <a:pt x="50164" y="380364"/>
                  </a:lnTo>
                  <a:lnTo>
                    <a:pt x="41275" y="348741"/>
                  </a:lnTo>
                  <a:lnTo>
                    <a:pt x="80982" y="348741"/>
                  </a:lnTo>
                  <a:lnTo>
                    <a:pt x="99326" y="329919"/>
                  </a:lnTo>
                  <a:close/>
                </a:path>
                <a:path w="1301114" h="419735">
                  <a:moveTo>
                    <a:pt x="109401" y="366652"/>
                  </a:moveTo>
                  <a:lnTo>
                    <a:pt x="41528" y="385444"/>
                  </a:lnTo>
                  <a:lnTo>
                    <a:pt x="175370" y="385444"/>
                  </a:lnTo>
                  <a:lnTo>
                    <a:pt x="169290" y="382397"/>
                  </a:lnTo>
                  <a:lnTo>
                    <a:pt x="109401" y="366652"/>
                  </a:lnTo>
                  <a:close/>
                </a:path>
                <a:path w="1301114" h="419735">
                  <a:moveTo>
                    <a:pt x="41275" y="348741"/>
                  </a:moveTo>
                  <a:lnTo>
                    <a:pt x="50164" y="380364"/>
                  </a:lnTo>
                  <a:lnTo>
                    <a:pt x="72884" y="357051"/>
                  </a:lnTo>
                  <a:lnTo>
                    <a:pt x="41275" y="348741"/>
                  </a:lnTo>
                  <a:close/>
                </a:path>
                <a:path w="1301114" h="419735">
                  <a:moveTo>
                    <a:pt x="72884" y="357051"/>
                  </a:moveTo>
                  <a:lnTo>
                    <a:pt x="50164" y="380364"/>
                  </a:lnTo>
                  <a:lnTo>
                    <a:pt x="59876" y="380364"/>
                  </a:lnTo>
                  <a:lnTo>
                    <a:pt x="109401" y="366652"/>
                  </a:lnTo>
                  <a:lnTo>
                    <a:pt x="72884" y="357051"/>
                  </a:lnTo>
                  <a:close/>
                </a:path>
                <a:path w="1301114" h="419735">
                  <a:moveTo>
                    <a:pt x="1290447" y="0"/>
                  </a:moveTo>
                  <a:lnTo>
                    <a:pt x="99326" y="329919"/>
                  </a:lnTo>
                  <a:lnTo>
                    <a:pt x="72884" y="357051"/>
                  </a:lnTo>
                  <a:lnTo>
                    <a:pt x="109401" y="366652"/>
                  </a:lnTo>
                  <a:lnTo>
                    <a:pt x="1300606" y="36829"/>
                  </a:lnTo>
                  <a:lnTo>
                    <a:pt x="1290447" y="0"/>
                  </a:lnTo>
                  <a:close/>
                </a:path>
                <a:path w="1301114" h="419735">
                  <a:moveTo>
                    <a:pt x="80982" y="348741"/>
                  </a:moveTo>
                  <a:lnTo>
                    <a:pt x="41275" y="348741"/>
                  </a:lnTo>
                  <a:lnTo>
                    <a:pt x="72884" y="357051"/>
                  </a:lnTo>
                  <a:lnTo>
                    <a:pt x="80982" y="34874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7944" y="1368551"/>
              <a:ext cx="4581144" cy="10652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50922" y="1500159"/>
              <a:ext cx="4324985" cy="868680"/>
            </a:xfrm>
            <a:custGeom>
              <a:avLst/>
              <a:gdLst/>
              <a:ahLst/>
              <a:cxnLst/>
              <a:rect l="l" t="t" r="r" b="b"/>
              <a:pathLst>
                <a:path w="4324985" h="868680">
                  <a:moveTo>
                    <a:pt x="109833" y="57985"/>
                  </a:moveTo>
                  <a:lnTo>
                    <a:pt x="74420" y="70778"/>
                  </a:lnTo>
                  <a:lnTo>
                    <a:pt x="103170" y="95488"/>
                  </a:lnTo>
                  <a:lnTo>
                    <a:pt x="4317873" y="868136"/>
                  </a:lnTo>
                  <a:lnTo>
                    <a:pt x="4324731" y="830544"/>
                  </a:lnTo>
                  <a:lnTo>
                    <a:pt x="109833" y="57985"/>
                  </a:lnTo>
                  <a:close/>
                </a:path>
                <a:path w="4324985" h="868680">
                  <a:moveTo>
                    <a:pt x="162683" y="0"/>
                  </a:moveTo>
                  <a:lnTo>
                    <a:pt x="155194" y="1107"/>
                  </a:lnTo>
                  <a:lnTo>
                    <a:pt x="0" y="57114"/>
                  </a:lnTo>
                  <a:lnTo>
                    <a:pt x="125221" y="164683"/>
                  </a:lnTo>
                  <a:lnTo>
                    <a:pt x="131839" y="168364"/>
                  </a:lnTo>
                  <a:lnTo>
                    <a:pt x="139112" y="169175"/>
                  </a:lnTo>
                  <a:lnTo>
                    <a:pt x="146171" y="167201"/>
                  </a:lnTo>
                  <a:lnTo>
                    <a:pt x="103170" y="95488"/>
                  </a:lnTo>
                  <a:lnTo>
                    <a:pt x="33781" y="82768"/>
                  </a:lnTo>
                  <a:lnTo>
                    <a:pt x="40639" y="45303"/>
                  </a:lnTo>
                  <a:lnTo>
                    <a:pt x="144943" y="45303"/>
                  </a:lnTo>
                  <a:lnTo>
                    <a:pt x="168147" y="36921"/>
                  </a:lnTo>
                  <a:lnTo>
                    <a:pt x="174613" y="33004"/>
                  </a:lnTo>
                  <a:lnTo>
                    <a:pt x="178911" y="27110"/>
                  </a:lnTo>
                  <a:lnTo>
                    <a:pt x="180685" y="20026"/>
                  </a:lnTo>
                  <a:lnTo>
                    <a:pt x="179577" y="12537"/>
                  </a:lnTo>
                  <a:lnTo>
                    <a:pt x="175660" y="6072"/>
                  </a:lnTo>
                  <a:lnTo>
                    <a:pt x="169767" y="1774"/>
                  </a:lnTo>
                  <a:lnTo>
                    <a:pt x="162683" y="0"/>
                  </a:lnTo>
                  <a:close/>
                </a:path>
                <a:path w="4324985" h="868680">
                  <a:moveTo>
                    <a:pt x="40639" y="45303"/>
                  </a:moveTo>
                  <a:lnTo>
                    <a:pt x="33781" y="82768"/>
                  </a:lnTo>
                  <a:lnTo>
                    <a:pt x="103170" y="95488"/>
                  </a:lnTo>
                  <a:lnTo>
                    <a:pt x="87336" y="81879"/>
                  </a:lnTo>
                  <a:lnTo>
                    <a:pt x="43687" y="81879"/>
                  </a:lnTo>
                  <a:lnTo>
                    <a:pt x="49656" y="49494"/>
                  </a:lnTo>
                  <a:lnTo>
                    <a:pt x="63505" y="49494"/>
                  </a:lnTo>
                  <a:lnTo>
                    <a:pt x="40639" y="45303"/>
                  </a:lnTo>
                  <a:close/>
                </a:path>
                <a:path w="4324985" h="868680">
                  <a:moveTo>
                    <a:pt x="49656" y="49494"/>
                  </a:moveTo>
                  <a:lnTo>
                    <a:pt x="43687" y="81879"/>
                  </a:lnTo>
                  <a:lnTo>
                    <a:pt x="74420" y="70778"/>
                  </a:lnTo>
                  <a:lnTo>
                    <a:pt x="49656" y="49494"/>
                  </a:lnTo>
                  <a:close/>
                </a:path>
                <a:path w="4324985" h="868680">
                  <a:moveTo>
                    <a:pt x="74420" y="70778"/>
                  </a:moveTo>
                  <a:lnTo>
                    <a:pt x="43687" y="81879"/>
                  </a:lnTo>
                  <a:lnTo>
                    <a:pt x="87336" y="81879"/>
                  </a:lnTo>
                  <a:lnTo>
                    <a:pt x="74420" y="70778"/>
                  </a:lnTo>
                  <a:close/>
                </a:path>
                <a:path w="4324985" h="868680">
                  <a:moveTo>
                    <a:pt x="63505" y="49494"/>
                  </a:moveTo>
                  <a:lnTo>
                    <a:pt x="49656" y="49494"/>
                  </a:lnTo>
                  <a:lnTo>
                    <a:pt x="74420" y="70778"/>
                  </a:lnTo>
                  <a:lnTo>
                    <a:pt x="109833" y="57985"/>
                  </a:lnTo>
                  <a:lnTo>
                    <a:pt x="63505" y="49494"/>
                  </a:lnTo>
                  <a:close/>
                </a:path>
                <a:path w="4324985" h="868680">
                  <a:moveTo>
                    <a:pt x="144943" y="45303"/>
                  </a:moveTo>
                  <a:lnTo>
                    <a:pt x="40639" y="45303"/>
                  </a:lnTo>
                  <a:lnTo>
                    <a:pt x="109833" y="57985"/>
                  </a:lnTo>
                  <a:lnTo>
                    <a:pt x="144943" y="453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6500" y="6198108"/>
              <a:ext cx="3075431" cy="1234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519426" y="6237287"/>
              <a:ext cx="2989580" cy="0"/>
            </a:xfrm>
            <a:custGeom>
              <a:avLst/>
              <a:gdLst/>
              <a:ahLst/>
              <a:cxnLst/>
              <a:rect l="l" t="t" r="r" b="b"/>
              <a:pathLst>
                <a:path w="2989579">
                  <a:moveTo>
                    <a:pt x="0" y="0"/>
                  </a:moveTo>
                  <a:lnTo>
                    <a:pt x="2989199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9803" y="1671827"/>
              <a:ext cx="630935" cy="9128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88338" y="1691004"/>
              <a:ext cx="379730" cy="659130"/>
            </a:xfrm>
            <a:custGeom>
              <a:avLst/>
              <a:gdLst/>
              <a:ahLst/>
              <a:cxnLst/>
              <a:rect l="l" t="t" r="r" b="b"/>
              <a:pathLst>
                <a:path w="379730" h="659130">
                  <a:moveTo>
                    <a:pt x="18668" y="474091"/>
                  </a:moveTo>
                  <a:lnTo>
                    <a:pt x="11287" y="475771"/>
                  </a:lnTo>
                  <a:lnTo>
                    <a:pt x="5334" y="480012"/>
                  </a:lnTo>
                  <a:lnTo>
                    <a:pt x="1381" y="486181"/>
                  </a:lnTo>
                  <a:lnTo>
                    <a:pt x="0" y="493649"/>
                  </a:lnTo>
                  <a:lnTo>
                    <a:pt x="3937" y="658622"/>
                  </a:lnTo>
                  <a:lnTo>
                    <a:pt x="43909" y="634746"/>
                  </a:lnTo>
                  <a:lnTo>
                    <a:pt x="38862" y="634746"/>
                  </a:lnTo>
                  <a:lnTo>
                    <a:pt x="5461" y="616331"/>
                  </a:lnTo>
                  <a:lnTo>
                    <a:pt x="39583" y="554587"/>
                  </a:lnTo>
                  <a:lnTo>
                    <a:pt x="38121" y="493649"/>
                  </a:lnTo>
                  <a:lnTo>
                    <a:pt x="38100" y="492760"/>
                  </a:lnTo>
                  <a:lnTo>
                    <a:pt x="36439" y="485360"/>
                  </a:lnTo>
                  <a:lnTo>
                    <a:pt x="32242" y="479377"/>
                  </a:lnTo>
                  <a:lnTo>
                    <a:pt x="26116" y="475418"/>
                  </a:lnTo>
                  <a:lnTo>
                    <a:pt x="18668" y="474091"/>
                  </a:lnTo>
                  <a:close/>
                </a:path>
                <a:path w="379730" h="659130">
                  <a:moveTo>
                    <a:pt x="39583" y="554587"/>
                  </a:moveTo>
                  <a:lnTo>
                    <a:pt x="5461" y="616331"/>
                  </a:lnTo>
                  <a:lnTo>
                    <a:pt x="38862" y="634746"/>
                  </a:lnTo>
                  <a:lnTo>
                    <a:pt x="44194" y="625094"/>
                  </a:lnTo>
                  <a:lnTo>
                    <a:pt x="41275" y="625094"/>
                  </a:lnTo>
                  <a:lnTo>
                    <a:pt x="12445" y="609092"/>
                  </a:lnTo>
                  <a:lnTo>
                    <a:pt x="40489" y="592359"/>
                  </a:lnTo>
                  <a:lnTo>
                    <a:pt x="39593" y="555019"/>
                  </a:lnTo>
                  <a:lnTo>
                    <a:pt x="39583" y="554587"/>
                  </a:lnTo>
                  <a:close/>
                </a:path>
                <a:path w="379730" h="659130">
                  <a:moveTo>
                    <a:pt x="133232" y="538787"/>
                  </a:moveTo>
                  <a:lnTo>
                    <a:pt x="126111" y="541274"/>
                  </a:lnTo>
                  <a:lnTo>
                    <a:pt x="72990" y="572968"/>
                  </a:lnTo>
                  <a:lnTo>
                    <a:pt x="38862" y="634746"/>
                  </a:lnTo>
                  <a:lnTo>
                    <a:pt x="43909" y="634746"/>
                  </a:lnTo>
                  <a:lnTo>
                    <a:pt x="145542" y="574040"/>
                  </a:lnTo>
                  <a:lnTo>
                    <a:pt x="151145" y="568969"/>
                  </a:lnTo>
                  <a:lnTo>
                    <a:pt x="154273" y="562340"/>
                  </a:lnTo>
                  <a:lnTo>
                    <a:pt x="154686" y="555019"/>
                  </a:lnTo>
                  <a:lnTo>
                    <a:pt x="152145" y="547878"/>
                  </a:lnTo>
                  <a:lnTo>
                    <a:pt x="147095" y="542291"/>
                  </a:lnTo>
                  <a:lnTo>
                    <a:pt x="140509" y="539194"/>
                  </a:lnTo>
                  <a:lnTo>
                    <a:pt x="133232" y="538787"/>
                  </a:lnTo>
                  <a:close/>
                </a:path>
                <a:path w="379730" h="659130">
                  <a:moveTo>
                    <a:pt x="40489" y="592359"/>
                  </a:moveTo>
                  <a:lnTo>
                    <a:pt x="12445" y="609092"/>
                  </a:lnTo>
                  <a:lnTo>
                    <a:pt x="41275" y="625094"/>
                  </a:lnTo>
                  <a:lnTo>
                    <a:pt x="40489" y="592359"/>
                  </a:lnTo>
                  <a:close/>
                </a:path>
                <a:path w="379730" h="659130">
                  <a:moveTo>
                    <a:pt x="72990" y="572968"/>
                  </a:moveTo>
                  <a:lnTo>
                    <a:pt x="40489" y="592359"/>
                  </a:lnTo>
                  <a:lnTo>
                    <a:pt x="41275" y="625094"/>
                  </a:lnTo>
                  <a:lnTo>
                    <a:pt x="44194" y="625094"/>
                  </a:lnTo>
                  <a:lnTo>
                    <a:pt x="72990" y="572968"/>
                  </a:lnTo>
                  <a:close/>
                </a:path>
                <a:path w="379730" h="659130">
                  <a:moveTo>
                    <a:pt x="346075" y="0"/>
                  </a:moveTo>
                  <a:lnTo>
                    <a:pt x="39583" y="554587"/>
                  </a:lnTo>
                  <a:lnTo>
                    <a:pt x="40489" y="592359"/>
                  </a:lnTo>
                  <a:lnTo>
                    <a:pt x="72990" y="572968"/>
                  </a:lnTo>
                  <a:lnTo>
                    <a:pt x="379349" y="18415"/>
                  </a:lnTo>
                  <a:lnTo>
                    <a:pt x="346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5903" y="2825495"/>
              <a:ext cx="643127" cy="119938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608195" y="2845688"/>
              <a:ext cx="412750" cy="944244"/>
            </a:xfrm>
            <a:custGeom>
              <a:avLst/>
              <a:gdLst/>
              <a:ahLst/>
              <a:cxnLst/>
              <a:rect l="l" t="t" r="r" b="b"/>
              <a:pathLst>
                <a:path w="412750" h="944245">
                  <a:moveTo>
                    <a:pt x="267557" y="807847"/>
                  </a:moveTo>
                  <a:lnTo>
                    <a:pt x="260627" y="810069"/>
                  </a:lnTo>
                  <a:lnTo>
                    <a:pt x="254888" y="814959"/>
                  </a:lnTo>
                  <a:lnTo>
                    <a:pt x="251438" y="821717"/>
                  </a:lnTo>
                  <a:lnTo>
                    <a:pt x="250904" y="829024"/>
                  </a:lnTo>
                  <a:lnTo>
                    <a:pt x="253199" y="836047"/>
                  </a:lnTo>
                  <a:lnTo>
                    <a:pt x="258063" y="841756"/>
                  </a:lnTo>
                  <a:lnTo>
                    <a:pt x="387730" y="943737"/>
                  </a:lnTo>
                  <a:lnTo>
                    <a:pt x="392034" y="915543"/>
                  </a:lnTo>
                  <a:lnTo>
                    <a:pt x="356107" y="915543"/>
                  </a:lnTo>
                  <a:lnTo>
                    <a:pt x="330241" y="850063"/>
                  </a:lnTo>
                  <a:lnTo>
                    <a:pt x="281558" y="811784"/>
                  </a:lnTo>
                  <a:lnTo>
                    <a:pt x="274820" y="808386"/>
                  </a:lnTo>
                  <a:lnTo>
                    <a:pt x="267557" y="807847"/>
                  </a:lnTo>
                  <a:close/>
                </a:path>
                <a:path w="412750" h="944245">
                  <a:moveTo>
                    <a:pt x="330241" y="850063"/>
                  </a:moveTo>
                  <a:lnTo>
                    <a:pt x="356107" y="915543"/>
                  </a:lnTo>
                  <a:lnTo>
                    <a:pt x="380911" y="905763"/>
                  </a:lnTo>
                  <a:lnTo>
                    <a:pt x="354964" y="905763"/>
                  </a:lnTo>
                  <a:lnTo>
                    <a:pt x="359928" y="873407"/>
                  </a:lnTo>
                  <a:lnTo>
                    <a:pt x="330241" y="850063"/>
                  </a:lnTo>
                  <a:close/>
                </a:path>
                <a:path w="412750" h="944245">
                  <a:moveTo>
                    <a:pt x="396747" y="758951"/>
                  </a:moveTo>
                  <a:lnTo>
                    <a:pt x="365659" y="836047"/>
                  </a:lnTo>
                  <a:lnTo>
                    <a:pt x="391540" y="901573"/>
                  </a:lnTo>
                  <a:lnTo>
                    <a:pt x="356107" y="915543"/>
                  </a:lnTo>
                  <a:lnTo>
                    <a:pt x="392034" y="915543"/>
                  </a:lnTo>
                  <a:lnTo>
                    <a:pt x="412622" y="780669"/>
                  </a:lnTo>
                  <a:lnTo>
                    <a:pt x="412381" y="774954"/>
                  </a:lnTo>
                  <a:lnTo>
                    <a:pt x="412303" y="773114"/>
                  </a:lnTo>
                  <a:lnTo>
                    <a:pt x="409209" y="766524"/>
                  </a:lnTo>
                  <a:lnTo>
                    <a:pt x="403854" y="761577"/>
                  </a:lnTo>
                  <a:lnTo>
                    <a:pt x="396747" y="758951"/>
                  </a:lnTo>
                  <a:close/>
                </a:path>
                <a:path w="412750" h="944245">
                  <a:moveTo>
                    <a:pt x="359928" y="873407"/>
                  </a:moveTo>
                  <a:lnTo>
                    <a:pt x="354964" y="905763"/>
                  </a:lnTo>
                  <a:lnTo>
                    <a:pt x="385571" y="893572"/>
                  </a:lnTo>
                  <a:lnTo>
                    <a:pt x="359928" y="873407"/>
                  </a:lnTo>
                  <a:close/>
                </a:path>
                <a:path w="412750" h="944245">
                  <a:moveTo>
                    <a:pt x="365659" y="836047"/>
                  </a:moveTo>
                  <a:lnTo>
                    <a:pt x="359928" y="873407"/>
                  </a:lnTo>
                  <a:lnTo>
                    <a:pt x="385571" y="893572"/>
                  </a:lnTo>
                  <a:lnTo>
                    <a:pt x="354964" y="905763"/>
                  </a:lnTo>
                  <a:lnTo>
                    <a:pt x="380911" y="905763"/>
                  </a:lnTo>
                  <a:lnTo>
                    <a:pt x="391540" y="901573"/>
                  </a:lnTo>
                  <a:lnTo>
                    <a:pt x="365659" y="836047"/>
                  </a:lnTo>
                  <a:close/>
                </a:path>
                <a:path w="412750" h="944245">
                  <a:moveTo>
                    <a:pt x="35432" y="0"/>
                  </a:moveTo>
                  <a:lnTo>
                    <a:pt x="0" y="14097"/>
                  </a:lnTo>
                  <a:lnTo>
                    <a:pt x="330241" y="850063"/>
                  </a:lnTo>
                  <a:lnTo>
                    <a:pt x="359928" y="873407"/>
                  </a:lnTo>
                  <a:lnTo>
                    <a:pt x="365659" y="836047"/>
                  </a:lnTo>
                  <a:lnTo>
                    <a:pt x="354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7772" y="1654649"/>
              <a:ext cx="4898390" cy="3635375"/>
            </a:xfrm>
            <a:custGeom>
              <a:avLst/>
              <a:gdLst/>
              <a:ahLst/>
              <a:cxnLst/>
              <a:rect l="l" t="t" r="r" b="b"/>
              <a:pathLst>
                <a:path w="4898390" h="3635375">
                  <a:moveTo>
                    <a:pt x="1367011" y="3433478"/>
                  </a:moveTo>
                  <a:lnTo>
                    <a:pt x="1322265" y="3391071"/>
                  </a:lnTo>
                  <a:lnTo>
                    <a:pt x="1281648" y="3347458"/>
                  </a:lnTo>
                  <a:lnTo>
                    <a:pt x="1245352" y="3303119"/>
                  </a:lnTo>
                  <a:lnTo>
                    <a:pt x="1213568" y="3258529"/>
                  </a:lnTo>
                  <a:lnTo>
                    <a:pt x="1186488" y="3214167"/>
                  </a:lnTo>
                  <a:lnTo>
                    <a:pt x="1164306" y="3170509"/>
                  </a:lnTo>
                  <a:lnTo>
                    <a:pt x="1147213" y="3128033"/>
                  </a:lnTo>
                  <a:lnTo>
                    <a:pt x="1135401" y="3087216"/>
                  </a:lnTo>
                  <a:lnTo>
                    <a:pt x="1129063" y="3048534"/>
                  </a:lnTo>
                  <a:lnTo>
                    <a:pt x="1128390" y="3012467"/>
                  </a:lnTo>
                  <a:lnTo>
                    <a:pt x="1133575" y="2979489"/>
                  </a:lnTo>
                  <a:lnTo>
                    <a:pt x="1144810" y="2950080"/>
                  </a:lnTo>
                  <a:lnTo>
                    <a:pt x="1162287" y="2924716"/>
                  </a:lnTo>
                  <a:lnTo>
                    <a:pt x="1185481" y="2904444"/>
                  </a:lnTo>
                  <a:lnTo>
                    <a:pt x="1213410" y="2889904"/>
                  </a:lnTo>
                  <a:lnTo>
                    <a:pt x="1245577" y="2880959"/>
                  </a:lnTo>
                  <a:lnTo>
                    <a:pt x="1281487" y="2877476"/>
                  </a:lnTo>
                  <a:lnTo>
                    <a:pt x="1320643" y="2879319"/>
                  </a:lnTo>
                  <a:lnTo>
                    <a:pt x="1362549" y="2886354"/>
                  </a:lnTo>
                  <a:lnTo>
                    <a:pt x="1406709" y="2898445"/>
                  </a:lnTo>
                  <a:lnTo>
                    <a:pt x="1452629" y="2915458"/>
                  </a:lnTo>
                  <a:lnTo>
                    <a:pt x="1499810" y="2937257"/>
                  </a:lnTo>
                  <a:lnTo>
                    <a:pt x="1547758" y="2963708"/>
                  </a:lnTo>
                  <a:lnTo>
                    <a:pt x="1595977" y="2994676"/>
                  </a:lnTo>
                  <a:lnTo>
                    <a:pt x="1643970" y="3030026"/>
                  </a:lnTo>
                  <a:lnTo>
                    <a:pt x="1691242" y="3069623"/>
                  </a:lnTo>
                  <a:lnTo>
                    <a:pt x="1735988" y="3112031"/>
                  </a:lnTo>
                  <a:lnTo>
                    <a:pt x="1776605" y="3155643"/>
                  </a:lnTo>
                  <a:lnTo>
                    <a:pt x="1812902" y="3199982"/>
                  </a:lnTo>
                  <a:lnTo>
                    <a:pt x="1844686" y="3244572"/>
                  </a:lnTo>
                  <a:lnTo>
                    <a:pt x="1871765" y="3288934"/>
                  </a:lnTo>
                  <a:lnTo>
                    <a:pt x="1893947" y="3332592"/>
                  </a:lnTo>
                  <a:lnTo>
                    <a:pt x="1911040" y="3375069"/>
                  </a:lnTo>
                  <a:lnTo>
                    <a:pt x="1922852" y="3415886"/>
                  </a:lnTo>
                  <a:lnTo>
                    <a:pt x="1929190" y="3454567"/>
                  </a:lnTo>
                  <a:lnTo>
                    <a:pt x="1929863" y="3490635"/>
                  </a:lnTo>
                  <a:lnTo>
                    <a:pt x="1924678" y="3523612"/>
                  </a:lnTo>
                  <a:lnTo>
                    <a:pt x="1913443" y="3553021"/>
                  </a:lnTo>
                  <a:lnTo>
                    <a:pt x="1895966" y="3578385"/>
                  </a:lnTo>
                  <a:lnTo>
                    <a:pt x="1872799" y="3598655"/>
                  </a:lnTo>
                  <a:lnTo>
                    <a:pt x="1844892" y="3613190"/>
                  </a:lnTo>
                  <a:lnTo>
                    <a:pt x="1812743" y="3622127"/>
                  </a:lnTo>
                  <a:lnTo>
                    <a:pt x="1776848" y="3625601"/>
                  </a:lnTo>
                  <a:lnTo>
                    <a:pt x="1737701" y="3623748"/>
                  </a:lnTo>
                  <a:lnTo>
                    <a:pt x="1695799" y="3616704"/>
                  </a:lnTo>
                  <a:lnTo>
                    <a:pt x="1651638" y="3604606"/>
                  </a:lnTo>
                  <a:lnTo>
                    <a:pt x="1605715" y="3587588"/>
                  </a:lnTo>
                  <a:lnTo>
                    <a:pt x="1558524" y="3565788"/>
                  </a:lnTo>
                  <a:lnTo>
                    <a:pt x="1510562" y="3539341"/>
                  </a:lnTo>
                  <a:lnTo>
                    <a:pt x="1462326" y="3508383"/>
                  </a:lnTo>
                  <a:lnTo>
                    <a:pt x="1414310" y="3473050"/>
                  </a:lnTo>
                  <a:lnTo>
                    <a:pt x="1367011" y="3433478"/>
                  </a:lnTo>
                  <a:close/>
                </a:path>
                <a:path w="4898390" h="3635375">
                  <a:moveTo>
                    <a:pt x="204186" y="2680876"/>
                  </a:moveTo>
                  <a:lnTo>
                    <a:pt x="164409" y="2628513"/>
                  </a:lnTo>
                  <a:lnTo>
                    <a:pt x="128640" y="2575793"/>
                  </a:lnTo>
                  <a:lnTo>
                    <a:pt x="96992" y="2523166"/>
                  </a:lnTo>
                  <a:lnTo>
                    <a:pt x="69579" y="2471083"/>
                  </a:lnTo>
                  <a:lnTo>
                    <a:pt x="46514" y="2419995"/>
                  </a:lnTo>
                  <a:lnTo>
                    <a:pt x="27911" y="2370353"/>
                  </a:lnTo>
                  <a:lnTo>
                    <a:pt x="13882" y="2322609"/>
                  </a:lnTo>
                  <a:lnTo>
                    <a:pt x="4540" y="2277213"/>
                  </a:lnTo>
                  <a:lnTo>
                    <a:pt x="0" y="2234616"/>
                  </a:lnTo>
                  <a:lnTo>
                    <a:pt x="373" y="2195270"/>
                  </a:lnTo>
                  <a:lnTo>
                    <a:pt x="5774" y="2159624"/>
                  </a:lnTo>
                  <a:lnTo>
                    <a:pt x="16315" y="2128131"/>
                  </a:lnTo>
                  <a:lnTo>
                    <a:pt x="32110" y="2101240"/>
                  </a:lnTo>
                  <a:lnTo>
                    <a:pt x="53272" y="2079404"/>
                  </a:lnTo>
                  <a:lnTo>
                    <a:pt x="79193" y="2063457"/>
                  </a:lnTo>
                  <a:lnTo>
                    <a:pt x="108873" y="2053848"/>
                  </a:lnTo>
                  <a:lnTo>
                    <a:pt x="141910" y="2050368"/>
                  </a:lnTo>
                  <a:lnTo>
                    <a:pt x="177886" y="2052808"/>
                  </a:lnTo>
                  <a:lnTo>
                    <a:pt x="216387" y="2060961"/>
                  </a:lnTo>
                  <a:lnTo>
                    <a:pt x="256995" y="2074616"/>
                  </a:lnTo>
                  <a:lnTo>
                    <a:pt x="299295" y="2093565"/>
                  </a:lnTo>
                  <a:lnTo>
                    <a:pt x="342871" y="2117599"/>
                  </a:lnTo>
                  <a:lnTo>
                    <a:pt x="387307" y="2146510"/>
                  </a:lnTo>
                  <a:lnTo>
                    <a:pt x="432186" y="2180088"/>
                  </a:lnTo>
                  <a:lnTo>
                    <a:pt x="477093" y="2218125"/>
                  </a:lnTo>
                  <a:lnTo>
                    <a:pt x="521611" y="2260411"/>
                  </a:lnTo>
                  <a:lnTo>
                    <a:pt x="565325" y="2306739"/>
                  </a:lnTo>
                  <a:lnTo>
                    <a:pt x="607818" y="2356899"/>
                  </a:lnTo>
                  <a:lnTo>
                    <a:pt x="647595" y="2409262"/>
                  </a:lnTo>
                  <a:lnTo>
                    <a:pt x="683364" y="2461983"/>
                  </a:lnTo>
                  <a:lnTo>
                    <a:pt x="715012" y="2514610"/>
                  </a:lnTo>
                  <a:lnTo>
                    <a:pt x="742424" y="2566693"/>
                  </a:lnTo>
                  <a:lnTo>
                    <a:pt x="765487" y="2617781"/>
                  </a:lnTo>
                  <a:lnTo>
                    <a:pt x="784089" y="2667422"/>
                  </a:lnTo>
                  <a:lnTo>
                    <a:pt x="798116" y="2715166"/>
                  </a:lnTo>
                  <a:lnTo>
                    <a:pt x="807454" y="2760562"/>
                  </a:lnTo>
                  <a:lnTo>
                    <a:pt x="811991" y="2803159"/>
                  </a:lnTo>
                  <a:lnTo>
                    <a:pt x="811613" y="2842506"/>
                  </a:lnTo>
                  <a:lnTo>
                    <a:pt x="806206" y="2878151"/>
                  </a:lnTo>
                  <a:lnTo>
                    <a:pt x="795657" y="2909645"/>
                  </a:lnTo>
                  <a:lnTo>
                    <a:pt x="779853" y="2936535"/>
                  </a:lnTo>
                  <a:lnTo>
                    <a:pt x="758681" y="2958371"/>
                  </a:lnTo>
                  <a:lnTo>
                    <a:pt x="732783" y="2974319"/>
                  </a:lnTo>
                  <a:lnTo>
                    <a:pt x="703111" y="2983928"/>
                  </a:lnTo>
                  <a:lnTo>
                    <a:pt x="670081" y="2987408"/>
                  </a:lnTo>
                  <a:lnTo>
                    <a:pt x="634110" y="2984967"/>
                  </a:lnTo>
                  <a:lnTo>
                    <a:pt x="595613" y="2976815"/>
                  </a:lnTo>
                  <a:lnTo>
                    <a:pt x="555007" y="2963160"/>
                  </a:lnTo>
                  <a:lnTo>
                    <a:pt x="512709" y="2944211"/>
                  </a:lnTo>
                  <a:lnTo>
                    <a:pt x="469134" y="2920176"/>
                  </a:lnTo>
                  <a:lnTo>
                    <a:pt x="424699" y="2891266"/>
                  </a:lnTo>
                  <a:lnTo>
                    <a:pt x="379819" y="2857688"/>
                  </a:lnTo>
                  <a:lnTo>
                    <a:pt x="334912" y="2819651"/>
                  </a:lnTo>
                  <a:lnTo>
                    <a:pt x="290394" y="2777364"/>
                  </a:lnTo>
                  <a:lnTo>
                    <a:pt x="246680" y="2731036"/>
                  </a:lnTo>
                  <a:lnTo>
                    <a:pt x="204186" y="2680876"/>
                  </a:lnTo>
                  <a:close/>
                </a:path>
                <a:path w="4898390" h="3635375">
                  <a:moveTo>
                    <a:pt x="4417932" y="3549175"/>
                  </a:moveTo>
                  <a:lnTo>
                    <a:pt x="4363063" y="3518401"/>
                  </a:lnTo>
                  <a:lnTo>
                    <a:pt x="4312636" y="3485274"/>
                  </a:lnTo>
                  <a:lnTo>
                    <a:pt x="4267092" y="3450371"/>
                  </a:lnTo>
                  <a:lnTo>
                    <a:pt x="4226875" y="3414267"/>
                  </a:lnTo>
                  <a:lnTo>
                    <a:pt x="4192427" y="3377538"/>
                  </a:lnTo>
                  <a:lnTo>
                    <a:pt x="4164191" y="3340761"/>
                  </a:lnTo>
                  <a:lnTo>
                    <a:pt x="4142609" y="3304511"/>
                  </a:lnTo>
                  <a:lnTo>
                    <a:pt x="4121178" y="3235897"/>
                  </a:lnTo>
                  <a:lnTo>
                    <a:pt x="4122214" y="3204685"/>
                  </a:lnTo>
                  <a:lnTo>
                    <a:pt x="4131674" y="3176303"/>
                  </a:lnTo>
                  <a:lnTo>
                    <a:pt x="4149302" y="3152151"/>
                  </a:lnTo>
                  <a:lnTo>
                    <a:pt x="4174131" y="3133224"/>
                  </a:lnTo>
                  <a:lnTo>
                    <a:pt x="4205431" y="3119495"/>
                  </a:lnTo>
                  <a:lnTo>
                    <a:pt x="4242476" y="3110938"/>
                  </a:lnTo>
                  <a:lnTo>
                    <a:pt x="4284536" y="3107525"/>
                  </a:lnTo>
                  <a:lnTo>
                    <a:pt x="4330884" y="3109229"/>
                  </a:lnTo>
                  <a:lnTo>
                    <a:pt x="4380791" y="3116025"/>
                  </a:lnTo>
                  <a:lnTo>
                    <a:pt x="4433529" y="3127884"/>
                  </a:lnTo>
                  <a:lnTo>
                    <a:pt x="4488370" y="3144780"/>
                  </a:lnTo>
                  <a:lnTo>
                    <a:pt x="4544585" y="3166686"/>
                  </a:lnTo>
                  <a:lnTo>
                    <a:pt x="4601447" y="3193575"/>
                  </a:lnTo>
                  <a:lnTo>
                    <a:pt x="4656316" y="3224350"/>
                  </a:lnTo>
                  <a:lnTo>
                    <a:pt x="4706743" y="3257477"/>
                  </a:lnTo>
                  <a:lnTo>
                    <a:pt x="4752287" y="3292380"/>
                  </a:lnTo>
                  <a:lnTo>
                    <a:pt x="4792504" y="3328484"/>
                  </a:lnTo>
                  <a:lnTo>
                    <a:pt x="4826952" y="3365212"/>
                  </a:lnTo>
                  <a:lnTo>
                    <a:pt x="4855188" y="3401989"/>
                  </a:lnTo>
                  <a:lnTo>
                    <a:pt x="4876770" y="3438239"/>
                  </a:lnTo>
                  <a:lnTo>
                    <a:pt x="4898201" y="3506853"/>
                  </a:lnTo>
                  <a:lnTo>
                    <a:pt x="4897165" y="3538066"/>
                  </a:lnTo>
                  <a:lnTo>
                    <a:pt x="4887705" y="3566447"/>
                  </a:lnTo>
                  <a:lnTo>
                    <a:pt x="4870077" y="3590600"/>
                  </a:lnTo>
                  <a:lnTo>
                    <a:pt x="4845248" y="3609527"/>
                  </a:lnTo>
                  <a:lnTo>
                    <a:pt x="4813948" y="3623255"/>
                  </a:lnTo>
                  <a:lnTo>
                    <a:pt x="4776903" y="3631813"/>
                  </a:lnTo>
                  <a:lnTo>
                    <a:pt x="4734843" y="3635226"/>
                  </a:lnTo>
                  <a:lnTo>
                    <a:pt x="4688495" y="3633521"/>
                  </a:lnTo>
                  <a:lnTo>
                    <a:pt x="4638588" y="3626726"/>
                  </a:lnTo>
                  <a:lnTo>
                    <a:pt x="4585850" y="3614866"/>
                  </a:lnTo>
                  <a:lnTo>
                    <a:pt x="4531009" y="3597970"/>
                  </a:lnTo>
                  <a:lnTo>
                    <a:pt x="4474794" y="3576064"/>
                  </a:lnTo>
                  <a:lnTo>
                    <a:pt x="4417932" y="3549175"/>
                  </a:lnTo>
                  <a:close/>
                </a:path>
                <a:path w="4898390" h="3635375">
                  <a:moveTo>
                    <a:pt x="1895331" y="641129"/>
                  </a:moveTo>
                  <a:lnTo>
                    <a:pt x="1858389" y="583931"/>
                  </a:lnTo>
                  <a:lnTo>
                    <a:pt x="1824498" y="527249"/>
                  </a:lnTo>
                  <a:lnTo>
                    <a:pt x="1793770" y="471465"/>
                  </a:lnTo>
                  <a:lnTo>
                    <a:pt x="1766315" y="416964"/>
                  </a:lnTo>
                  <a:lnTo>
                    <a:pt x="1742244" y="364128"/>
                  </a:lnTo>
                  <a:lnTo>
                    <a:pt x="1721670" y="313341"/>
                  </a:lnTo>
                  <a:lnTo>
                    <a:pt x="1704704" y="264987"/>
                  </a:lnTo>
                  <a:lnTo>
                    <a:pt x="1691456" y="219448"/>
                  </a:lnTo>
                  <a:lnTo>
                    <a:pt x="1682038" y="177108"/>
                  </a:lnTo>
                  <a:lnTo>
                    <a:pt x="1676562" y="138350"/>
                  </a:lnTo>
                  <a:lnTo>
                    <a:pt x="1675138" y="103559"/>
                  </a:lnTo>
                  <a:lnTo>
                    <a:pt x="1677879" y="73116"/>
                  </a:lnTo>
                  <a:lnTo>
                    <a:pt x="1684894" y="47406"/>
                  </a:lnTo>
                  <a:lnTo>
                    <a:pt x="1696297" y="26812"/>
                  </a:lnTo>
                  <a:lnTo>
                    <a:pt x="1712197" y="11717"/>
                  </a:lnTo>
                  <a:lnTo>
                    <a:pt x="1732204" y="2733"/>
                  </a:lnTo>
                  <a:lnTo>
                    <a:pt x="1755593" y="0"/>
                  </a:lnTo>
                  <a:lnTo>
                    <a:pt x="1811265" y="12287"/>
                  </a:lnTo>
                  <a:lnTo>
                    <a:pt x="1876710" y="46590"/>
                  </a:lnTo>
                  <a:lnTo>
                    <a:pt x="1912314" y="71376"/>
                  </a:lnTo>
                  <a:lnTo>
                    <a:pt x="1949424" y="100918"/>
                  </a:lnTo>
                  <a:lnTo>
                    <a:pt x="1987724" y="134969"/>
                  </a:lnTo>
                  <a:lnTo>
                    <a:pt x="2026903" y="173280"/>
                  </a:lnTo>
                  <a:lnTo>
                    <a:pt x="2066648" y="215602"/>
                  </a:lnTo>
                  <a:lnTo>
                    <a:pt x="2106645" y="261686"/>
                  </a:lnTo>
                  <a:lnTo>
                    <a:pt x="2146582" y="311283"/>
                  </a:lnTo>
                  <a:lnTo>
                    <a:pt x="2186145" y="364145"/>
                  </a:lnTo>
                  <a:lnTo>
                    <a:pt x="2225023" y="420022"/>
                  </a:lnTo>
                  <a:lnTo>
                    <a:pt x="2261965" y="477198"/>
                  </a:lnTo>
                  <a:lnTo>
                    <a:pt x="2295856" y="533864"/>
                  </a:lnTo>
                  <a:lnTo>
                    <a:pt x="2326584" y="589636"/>
                  </a:lnTo>
                  <a:lnTo>
                    <a:pt x="2354040" y="644130"/>
                  </a:lnTo>
                  <a:lnTo>
                    <a:pt x="2378110" y="696962"/>
                  </a:lnTo>
                  <a:lnTo>
                    <a:pt x="2398684" y="747747"/>
                  </a:lnTo>
                  <a:lnTo>
                    <a:pt x="2415650" y="796101"/>
                  </a:lnTo>
                  <a:lnTo>
                    <a:pt x="2428898" y="841640"/>
                  </a:lnTo>
                  <a:lnTo>
                    <a:pt x="2438316" y="883980"/>
                  </a:lnTo>
                  <a:lnTo>
                    <a:pt x="2443792" y="922735"/>
                  </a:lnTo>
                  <a:lnTo>
                    <a:pt x="2445216" y="957523"/>
                  </a:lnTo>
                  <a:lnTo>
                    <a:pt x="2442475" y="987958"/>
                  </a:lnTo>
                  <a:lnTo>
                    <a:pt x="2435460" y="1013657"/>
                  </a:lnTo>
                  <a:lnTo>
                    <a:pt x="2424057" y="1034235"/>
                  </a:lnTo>
                  <a:lnTo>
                    <a:pt x="2408157" y="1049307"/>
                  </a:lnTo>
                  <a:lnTo>
                    <a:pt x="2388150" y="1058315"/>
                  </a:lnTo>
                  <a:lnTo>
                    <a:pt x="2364761" y="1061069"/>
                  </a:lnTo>
                  <a:lnTo>
                    <a:pt x="2309089" y="1048814"/>
                  </a:lnTo>
                  <a:lnTo>
                    <a:pt x="2243644" y="1014534"/>
                  </a:lnTo>
                  <a:lnTo>
                    <a:pt x="2208040" y="989757"/>
                  </a:lnTo>
                  <a:lnTo>
                    <a:pt x="2170931" y="960220"/>
                  </a:lnTo>
                  <a:lnTo>
                    <a:pt x="2132630" y="926174"/>
                  </a:lnTo>
                  <a:lnTo>
                    <a:pt x="2093451" y="887867"/>
                  </a:lnTo>
                  <a:lnTo>
                    <a:pt x="2053706" y="845547"/>
                  </a:lnTo>
                  <a:lnTo>
                    <a:pt x="2013709" y="799465"/>
                  </a:lnTo>
                  <a:lnTo>
                    <a:pt x="1973772" y="749868"/>
                  </a:lnTo>
                  <a:lnTo>
                    <a:pt x="1934209" y="697007"/>
                  </a:lnTo>
                  <a:lnTo>
                    <a:pt x="1895331" y="64112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5832" y="6630922"/>
              <a:ext cx="2586227" cy="1234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318250" y="6669087"/>
              <a:ext cx="2501900" cy="0"/>
            </a:xfrm>
            <a:custGeom>
              <a:avLst/>
              <a:gdLst/>
              <a:ahLst/>
              <a:cxnLst/>
              <a:rect l="l" t="t" r="r" b="b"/>
              <a:pathLst>
                <a:path w="2501900">
                  <a:moveTo>
                    <a:pt x="0" y="0"/>
                  </a:moveTo>
                  <a:lnTo>
                    <a:pt x="25019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36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238" rIns="0" bIns="0" rtlCol="0">
            <a:spAutoFit/>
          </a:bodyPr>
          <a:lstStyle/>
          <a:p>
            <a:pPr marL="167957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Выполни</a:t>
            </a:r>
            <a:r>
              <a:rPr sz="2800" spc="-145" dirty="0"/>
              <a:t> </a:t>
            </a:r>
            <a:r>
              <a:rPr sz="2800" spc="-10" dirty="0"/>
              <a:t>самостоятельно!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684212" y="655573"/>
            <a:ext cx="7848600" cy="6007735"/>
            <a:chOff x="684212" y="655573"/>
            <a:chExt cx="7848600" cy="60077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12" y="655573"/>
              <a:ext cx="7343775" cy="47021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212" y="5229288"/>
              <a:ext cx="7848600" cy="14334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3076" y="6486144"/>
              <a:ext cx="1380744" cy="1234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55875" y="6524625"/>
              <a:ext cx="1295400" cy="0"/>
            </a:xfrm>
            <a:custGeom>
              <a:avLst/>
              <a:gdLst/>
              <a:ahLst/>
              <a:cxnLst/>
              <a:rect l="l" t="t" r="r" b="b"/>
              <a:pathLst>
                <a:path w="1295400">
                  <a:moveTo>
                    <a:pt x="0" y="0"/>
                  </a:moveTo>
                  <a:lnTo>
                    <a:pt x="12954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2218" y="1434211"/>
            <a:ext cx="7488555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latin typeface="Times New Roman"/>
                <a:cs typeface="Times New Roman"/>
              </a:rPr>
              <a:t>Задания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cs typeface="Times New Roman"/>
              </a:rPr>
              <a:t>18</a:t>
            </a:r>
            <a:r>
              <a:rPr sz="2800" b="1" spc="-85" dirty="0" smtClean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направлено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на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проверку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знаний географических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закономерностей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умений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их </a:t>
            </a:r>
            <a:r>
              <a:rPr sz="2800" b="1" dirty="0">
                <a:latin typeface="Times New Roman"/>
                <a:cs typeface="Times New Roman"/>
              </a:rPr>
              <a:t>применять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для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изучения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территории.</a:t>
            </a:r>
            <a:endParaRPr sz="2800" dirty="0">
              <a:latin typeface="Times New Roman"/>
              <a:cs typeface="Times New Roman"/>
            </a:endParaRPr>
          </a:p>
          <a:p>
            <a:pPr marL="17145" marR="6985" algn="ctr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Нам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предложены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два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источника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информации: </a:t>
            </a:r>
            <a:r>
              <a:rPr sz="2800" b="1" spc="-10" dirty="0">
                <a:solidFill>
                  <a:schemeClr val="tx1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климатическая</a:t>
            </a:r>
            <a:r>
              <a:rPr sz="2800" b="1" spc="-85" dirty="0">
                <a:solidFill>
                  <a:schemeClr val="tx1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tx1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диаграмма</a:t>
            </a:r>
            <a:r>
              <a:rPr sz="2800" b="1" dirty="0">
                <a:latin typeface="Times New Roman"/>
                <a:cs typeface="Times New Roman"/>
              </a:rPr>
              <a:t>,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а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также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карта,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на </a:t>
            </a:r>
            <a:r>
              <a:rPr sz="2800" b="1" spc="-10" dirty="0">
                <a:latin typeface="Times New Roman"/>
                <a:cs typeface="Times New Roman"/>
              </a:rPr>
              <a:t>которой</a:t>
            </a:r>
            <a:r>
              <a:rPr sz="2800" b="1" spc="-13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нужно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определить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соответствующую </a:t>
            </a:r>
            <a:r>
              <a:rPr sz="2800" b="1" spc="-20" dirty="0">
                <a:latin typeface="Times New Roman"/>
                <a:cs typeface="Times New Roman"/>
              </a:rPr>
              <a:t>характеристикам </a:t>
            </a:r>
            <a:r>
              <a:rPr sz="2800" b="1" spc="-10" dirty="0">
                <a:latin typeface="Times New Roman"/>
                <a:cs typeface="Times New Roman"/>
              </a:rPr>
              <a:t>территорию.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67651" y="6224587"/>
            <a:ext cx="1681480" cy="530225"/>
            <a:chOff x="7367651" y="6224587"/>
            <a:chExt cx="1681480" cy="530225"/>
          </a:xfrm>
        </p:grpSpPr>
        <p:sp>
          <p:nvSpPr>
            <p:cNvPr id="8" name="object 8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288" y="6337198"/>
            <a:ext cx="8870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4" y="1420050"/>
              <a:ext cx="9098788" cy="54379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7353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6699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1634" y="1713433"/>
            <a:ext cx="777684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marR="308610" indent="42164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В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экзаменационной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работе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по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географии значительное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внимание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уделяется</a:t>
            </a:r>
            <a:r>
              <a:rPr sz="2800" b="1" spc="-1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проверке </a:t>
            </a:r>
            <a:r>
              <a:rPr sz="2800" b="1" spc="-20" dirty="0">
                <a:latin typeface="Times New Roman"/>
                <a:cs typeface="Times New Roman"/>
              </a:rPr>
              <a:t>сформированности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умений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анализировать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и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3810" algn="ctr">
              <a:lnSpc>
                <a:spcPct val="100000"/>
              </a:lnSpc>
              <a:spcBef>
                <a:spcPts val="5"/>
              </a:spcBef>
            </a:pPr>
            <a:r>
              <a:rPr sz="2800" b="1" spc="-20" dirty="0">
                <a:latin typeface="Times New Roman"/>
                <a:cs typeface="Times New Roman"/>
              </a:rPr>
              <a:t>интерпретировать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географическую информацию,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представленную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различных </a:t>
            </a:r>
            <a:r>
              <a:rPr sz="2800" b="1" dirty="0">
                <a:latin typeface="Times New Roman"/>
                <a:cs typeface="Times New Roman"/>
              </a:rPr>
              <a:t>формах.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Это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касается,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том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числе,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заданий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на </a:t>
            </a:r>
            <a:r>
              <a:rPr sz="2800" b="1" dirty="0">
                <a:latin typeface="Times New Roman"/>
                <a:cs typeface="Times New Roman"/>
              </a:rPr>
              <a:t>тему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«Климат».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553720" marR="544195" algn="ctr">
              <a:lnSpc>
                <a:spcPct val="100000"/>
              </a:lnSpc>
            </a:pPr>
            <a:r>
              <a:rPr sz="2800" b="1" dirty="0">
                <a:latin typeface="Times New Roman"/>
                <a:cs typeface="Times New Roman"/>
              </a:rPr>
              <a:t>Знание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данной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темы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Вам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пригодятся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при </a:t>
            </a:r>
            <a:r>
              <a:rPr sz="2800" b="1" spc="-10" dirty="0" err="1">
                <a:latin typeface="Times New Roman"/>
                <a:cs typeface="Times New Roman"/>
              </a:rPr>
              <a:t>выполнении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 err="1" smtClean="0">
                <a:latin typeface="Times New Roman"/>
                <a:cs typeface="Times New Roman"/>
              </a:rPr>
              <a:t>заданий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sz="2800" b="1" spc="-95" dirty="0" smtClean="0">
                <a:latin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cs typeface="Times New Roman"/>
              </a:rPr>
              <a:t>5</a:t>
            </a:r>
            <a:r>
              <a:rPr sz="2800" b="1" dirty="0" smtClean="0">
                <a:latin typeface="Times New Roman"/>
                <a:cs typeface="Times New Roman"/>
              </a:rPr>
              <a:t>,</a:t>
            </a:r>
            <a:r>
              <a:rPr sz="2800" b="1" spc="-75" dirty="0" smtClean="0">
                <a:latin typeface="Times New Roman"/>
                <a:cs typeface="Times New Roman"/>
              </a:rPr>
              <a:t> </a:t>
            </a:r>
            <a:r>
              <a:rPr lang="ru-RU" sz="2800" b="1" spc="-20" dirty="0">
                <a:latin typeface="Times New Roman"/>
                <a:cs typeface="Times New Roman"/>
              </a:rPr>
              <a:t>6</a:t>
            </a:r>
            <a:r>
              <a:rPr sz="2800" b="1" spc="-80" dirty="0" smtClean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и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lang="ru-RU" sz="2800" b="1" spc="-25" dirty="0" smtClean="0">
                <a:latin typeface="Times New Roman"/>
                <a:cs typeface="Times New Roman"/>
              </a:rPr>
              <a:t>18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67651" y="6224587"/>
            <a:ext cx="1681480" cy="530225"/>
            <a:chOff x="7367651" y="6224587"/>
            <a:chExt cx="1681480" cy="530225"/>
          </a:xfrm>
        </p:grpSpPr>
        <p:sp>
          <p:nvSpPr>
            <p:cNvPr id="8" name="object 8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1333" rIns="0" bIns="0" rtlCol="0">
            <a:spAutoFit/>
          </a:bodyPr>
          <a:lstStyle/>
          <a:p>
            <a:pPr marL="99441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Структура</a:t>
            </a:r>
            <a:r>
              <a:rPr sz="3200" spc="-105" dirty="0"/>
              <a:t> </a:t>
            </a:r>
            <a:r>
              <a:rPr sz="3200" spc="-10" dirty="0"/>
              <a:t>климатограммы</a:t>
            </a:r>
            <a:endParaRPr sz="3200"/>
          </a:p>
        </p:txBody>
      </p:sp>
      <p:grpSp>
        <p:nvGrpSpPr>
          <p:cNvPr id="9" name="object 9"/>
          <p:cNvGrpSpPr/>
          <p:nvPr/>
        </p:nvGrpSpPr>
        <p:grpSpPr>
          <a:xfrm>
            <a:off x="50800" y="1184275"/>
            <a:ext cx="7609205" cy="4837430"/>
            <a:chOff x="50800" y="1184275"/>
            <a:chExt cx="7609205" cy="48374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350" y="1557337"/>
              <a:ext cx="6256401" cy="446405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500" y="1196975"/>
              <a:ext cx="2276475" cy="936625"/>
            </a:xfrm>
            <a:custGeom>
              <a:avLst/>
              <a:gdLst/>
              <a:ahLst/>
              <a:cxnLst/>
              <a:rect l="l" t="t" r="r" b="b"/>
              <a:pathLst>
                <a:path w="2276475" h="936625">
                  <a:moveTo>
                    <a:pt x="2120392" y="0"/>
                  </a:moveTo>
                  <a:lnTo>
                    <a:pt x="156108" y="0"/>
                  </a:lnTo>
                  <a:lnTo>
                    <a:pt x="106764" y="7954"/>
                  </a:lnTo>
                  <a:lnTo>
                    <a:pt x="63911" y="30106"/>
                  </a:lnTo>
                  <a:lnTo>
                    <a:pt x="30118" y="63889"/>
                  </a:lnTo>
                  <a:lnTo>
                    <a:pt x="7958" y="106736"/>
                  </a:lnTo>
                  <a:lnTo>
                    <a:pt x="0" y="156083"/>
                  </a:lnTo>
                  <a:lnTo>
                    <a:pt x="0" y="780541"/>
                  </a:lnTo>
                  <a:lnTo>
                    <a:pt x="7958" y="829888"/>
                  </a:lnTo>
                  <a:lnTo>
                    <a:pt x="30118" y="872735"/>
                  </a:lnTo>
                  <a:lnTo>
                    <a:pt x="63911" y="906518"/>
                  </a:lnTo>
                  <a:lnTo>
                    <a:pt x="106764" y="928670"/>
                  </a:lnTo>
                  <a:lnTo>
                    <a:pt x="156108" y="936625"/>
                  </a:lnTo>
                  <a:lnTo>
                    <a:pt x="2120392" y="936625"/>
                  </a:lnTo>
                  <a:lnTo>
                    <a:pt x="2169738" y="928670"/>
                  </a:lnTo>
                  <a:lnTo>
                    <a:pt x="2212585" y="906518"/>
                  </a:lnTo>
                  <a:lnTo>
                    <a:pt x="2246368" y="872735"/>
                  </a:lnTo>
                  <a:lnTo>
                    <a:pt x="2268520" y="829888"/>
                  </a:lnTo>
                  <a:lnTo>
                    <a:pt x="2276475" y="780541"/>
                  </a:lnTo>
                  <a:lnTo>
                    <a:pt x="2276475" y="156083"/>
                  </a:lnTo>
                  <a:lnTo>
                    <a:pt x="2268520" y="106736"/>
                  </a:lnTo>
                  <a:lnTo>
                    <a:pt x="2246368" y="63889"/>
                  </a:lnTo>
                  <a:lnTo>
                    <a:pt x="2212585" y="30106"/>
                  </a:lnTo>
                  <a:lnTo>
                    <a:pt x="2169738" y="7954"/>
                  </a:lnTo>
                  <a:lnTo>
                    <a:pt x="212039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500" y="1196975"/>
              <a:ext cx="2276475" cy="936625"/>
            </a:xfrm>
            <a:custGeom>
              <a:avLst/>
              <a:gdLst/>
              <a:ahLst/>
              <a:cxnLst/>
              <a:rect l="l" t="t" r="r" b="b"/>
              <a:pathLst>
                <a:path w="2276475" h="936625">
                  <a:moveTo>
                    <a:pt x="0" y="156083"/>
                  </a:moveTo>
                  <a:lnTo>
                    <a:pt x="7958" y="106736"/>
                  </a:lnTo>
                  <a:lnTo>
                    <a:pt x="30118" y="63889"/>
                  </a:lnTo>
                  <a:lnTo>
                    <a:pt x="63911" y="30106"/>
                  </a:lnTo>
                  <a:lnTo>
                    <a:pt x="106764" y="7954"/>
                  </a:lnTo>
                  <a:lnTo>
                    <a:pt x="156108" y="0"/>
                  </a:lnTo>
                  <a:lnTo>
                    <a:pt x="2120392" y="0"/>
                  </a:lnTo>
                  <a:lnTo>
                    <a:pt x="2169738" y="7954"/>
                  </a:lnTo>
                  <a:lnTo>
                    <a:pt x="2212585" y="30106"/>
                  </a:lnTo>
                  <a:lnTo>
                    <a:pt x="2246368" y="63889"/>
                  </a:lnTo>
                  <a:lnTo>
                    <a:pt x="2268520" y="106736"/>
                  </a:lnTo>
                  <a:lnTo>
                    <a:pt x="2276475" y="156083"/>
                  </a:lnTo>
                  <a:lnTo>
                    <a:pt x="2276475" y="780541"/>
                  </a:lnTo>
                  <a:lnTo>
                    <a:pt x="2268520" y="829888"/>
                  </a:lnTo>
                  <a:lnTo>
                    <a:pt x="2246368" y="872735"/>
                  </a:lnTo>
                  <a:lnTo>
                    <a:pt x="2212585" y="906518"/>
                  </a:lnTo>
                  <a:lnTo>
                    <a:pt x="2169738" y="928670"/>
                  </a:lnTo>
                  <a:lnTo>
                    <a:pt x="2120392" y="936625"/>
                  </a:lnTo>
                  <a:lnTo>
                    <a:pt x="156108" y="936625"/>
                  </a:lnTo>
                  <a:lnTo>
                    <a:pt x="106764" y="928670"/>
                  </a:lnTo>
                  <a:lnTo>
                    <a:pt x="63911" y="906518"/>
                  </a:lnTo>
                  <a:lnTo>
                    <a:pt x="30118" y="872735"/>
                  </a:lnTo>
                  <a:lnTo>
                    <a:pt x="7958" y="829888"/>
                  </a:lnTo>
                  <a:lnTo>
                    <a:pt x="0" y="780541"/>
                  </a:lnTo>
                  <a:lnTo>
                    <a:pt x="0" y="156083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5051" y="1372615"/>
            <a:ext cx="153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D0D0D"/>
                </a:solidFill>
                <a:latin typeface="Arial"/>
                <a:cs typeface="Arial"/>
              </a:rPr>
              <a:t>Годовой</a:t>
            </a:r>
            <a:r>
              <a:rPr sz="1800" b="1" spc="-8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D0D0D"/>
                </a:solidFill>
                <a:latin typeface="Arial"/>
                <a:cs typeface="Arial"/>
              </a:rPr>
              <a:t>ход </a:t>
            </a:r>
            <a:r>
              <a:rPr sz="1800" b="1" spc="-10" dirty="0">
                <a:solidFill>
                  <a:srgbClr val="0D0D0D"/>
                </a:solidFill>
                <a:latin typeface="Arial"/>
                <a:cs typeface="Arial"/>
              </a:rPr>
              <a:t>температуры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49096" y="1184275"/>
            <a:ext cx="7382509" cy="2840990"/>
            <a:chOff x="1149096" y="1184275"/>
            <a:chExt cx="7382509" cy="284099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096" y="2097024"/>
              <a:ext cx="3058667" cy="192785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92022" y="1196974"/>
              <a:ext cx="7326630" cy="2592705"/>
            </a:xfrm>
            <a:custGeom>
              <a:avLst/>
              <a:gdLst/>
              <a:ahLst/>
              <a:cxnLst/>
              <a:rect l="l" t="t" r="r" b="b"/>
              <a:pathLst>
                <a:path w="7326630" h="2592704">
                  <a:moveTo>
                    <a:pt x="2803779" y="2592451"/>
                  </a:moveTo>
                  <a:lnTo>
                    <a:pt x="2802267" y="2589746"/>
                  </a:lnTo>
                  <a:lnTo>
                    <a:pt x="2802140" y="2589530"/>
                  </a:lnTo>
                  <a:lnTo>
                    <a:pt x="2723515" y="2448306"/>
                  </a:lnTo>
                  <a:lnTo>
                    <a:pt x="2718625" y="2442514"/>
                  </a:lnTo>
                  <a:lnTo>
                    <a:pt x="2712123" y="2439200"/>
                  </a:lnTo>
                  <a:lnTo>
                    <a:pt x="2704846" y="2438590"/>
                  </a:lnTo>
                  <a:lnTo>
                    <a:pt x="2697607" y="2440940"/>
                  </a:lnTo>
                  <a:lnTo>
                    <a:pt x="2691879" y="2445829"/>
                  </a:lnTo>
                  <a:lnTo>
                    <a:pt x="2688590" y="2452332"/>
                  </a:lnTo>
                  <a:lnTo>
                    <a:pt x="2687955" y="2459609"/>
                  </a:lnTo>
                  <a:lnTo>
                    <a:pt x="2690241" y="2466848"/>
                  </a:lnTo>
                  <a:lnTo>
                    <a:pt x="2720263" y="2520759"/>
                  </a:lnTo>
                  <a:lnTo>
                    <a:pt x="19431" y="920242"/>
                  </a:lnTo>
                  <a:lnTo>
                    <a:pt x="0" y="953008"/>
                  </a:lnTo>
                  <a:lnTo>
                    <a:pt x="2701023" y="2553627"/>
                  </a:lnTo>
                  <a:lnTo>
                    <a:pt x="2639060" y="2553208"/>
                  </a:lnTo>
                  <a:lnTo>
                    <a:pt x="2631630" y="2554630"/>
                  </a:lnTo>
                  <a:lnTo>
                    <a:pt x="2625560" y="2558669"/>
                  </a:lnTo>
                  <a:lnTo>
                    <a:pt x="2621445" y="2564714"/>
                  </a:lnTo>
                  <a:lnTo>
                    <a:pt x="2619883" y="2572131"/>
                  </a:lnTo>
                  <a:lnTo>
                    <a:pt x="2621356" y="2579560"/>
                  </a:lnTo>
                  <a:lnTo>
                    <a:pt x="2625382" y="2585631"/>
                  </a:lnTo>
                  <a:lnTo>
                    <a:pt x="2631402" y="2589746"/>
                  </a:lnTo>
                  <a:lnTo>
                    <a:pt x="2638806" y="2591308"/>
                  </a:lnTo>
                  <a:lnTo>
                    <a:pt x="2803779" y="2592451"/>
                  </a:lnTo>
                  <a:close/>
                </a:path>
                <a:path w="7326630" h="2592704">
                  <a:moveTo>
                    <a:pt x="7326503" y="156083"/>
                  </a:moveTo>
                  <a:lnTo>
                    <a:pt x="7318540" y="106743"/>
                  </a:lnTo>
                  <a:lnTo>
                    <a:pt x="7296391" y="63893"/>
                  </a:lnTo>
                  <a:lnTo>
                    <a:pt x="7262609" y="30111"/>
                  </a:lnTo>
                  <a:lnTo>
                    <a:pt x="7219759" y="7962"/>
                  </a:lnTo>
                  <a:lnTo>
                    <a:pt x="7170420" y="0"/>
                  </a:lnTo>
                  <a:lnTo>
                    <a:pt x="5206111" y="0"/>
                  </a:lnTo>
                  <a:lnTo>
                    <a:pt x="5156759" y="7962"/>
                  </a:lnTo>
                  <a:lnTo>
                    <a:pt x="5113909" y="30111"/>
                  </a:lnTo>
                  <a:lnTo>
                    <a:pt x="5080127" y="63893"/>
                  </a:lnTo>
                  <a:lnTo>
                    <a:pt x="5057978" y="106743"/>
                  </a:lnTo>
                  <a:lnTo>
                    <a:pt x="5050028" y="156083"/>
                  </a:lnTo>
                  <a:lnTo>
                    <a:pt x="5050028" y="780542"/>
                  </a:lnTo>
                  <a:lnTo>
                    <a:pt x="5057978" y="829894"/>
                  </a:lnTo>
                  <a:lnTo>
                    <a:pt x="5080127" y="872744"/>
                  </a:lnTo>
                  <a:lnTo>
                    <a:pt x="5113909" y="906526"/>
                  </a:lnTo>
                  <a:lnTo>
                    <a:pt x="5156759" y="928674"/>
                  </a:lnTo>
                  <a:lnTo>
                    <a:pt x="5206111" y="936625"/>
                  </a:lnTo>
                  <a:lnTo>
                    <a:pt x="7170420" y="936625"/>
                  </a:lnTo>
                  <a:lnTo>
                    <a:pt x="7219759" y="928674"/>
                  </a:lnTo>
                  <a:lnTo>
                    <a:pt x="7262609" y="906526"/>
                  </a:lnTo>
                  <a:lnTo>
                    <a:pt x="7296391" y="872744"/>
                  </a:lnTo>
                  <a:lnTo>
                    <a:pt x="7318540" y="829894"/>
                  </a:lnTo>
                  <a:lnTo>
                    <a:pt x="7326503" y="780542"/>
                  </a:lnTo>
                  <a:lnTo>
                    <a:pt x="7326503" y="156083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42049" y="1196975"/>
              <a:ext cx="2276475" cy="936625"/>
            </a:xfrm>
            <a:custGeom>
              <a:avLst/>
              <a:gdLst/>
              <a:ahLst/>
              <a:cxnLst/>
              <a:rect l="l" t="t" r="r" b="b"/>
              <a:pathLst>
                <a:path w="2276475" h="936625">
                  <a:moveTo>
                    <a:pt x="0" y="156083"/>
                  </a:moveTo>
                  <a:lnTo>
                    <a:pt x="7954" y="106736"/>
                  </a:lnTo>
                  <a:lnTo>
                    <a:pt x="30106" y="63889"/>
                  </a:lnTo>
                  <a:lnTo>
                    <a:pt x="63889" y="30106"/>
                  </a:lnTo>
                  <a:lnTo>
                    <a:pt x="106736" y="7954"/>
                  </a:lnTo>
                  <a:lnTo>
                    <a:pt x="156083" y="0"/>
                  </a:lnTo>
                  <a:lnTo>
                    <a:pt x="2120392" y="0"/>
                  </a:lnTo>
                  <a:lnTo>
                    <a:pt x="2169738" y="7954"/>
                  </a:lnTo>
                  <a:lnTo>
                    <a:pt x="2212585" y="30106"/>
                  </a:lnTo>
                  <a:lnTo>
                    <a:pt x="2246368" y="63889"/>
                  </a:lnTo>
                  <a:lnTo>
                    <a:pt x="2268520" y="106736"/>
                  </a:lnTo>
                  <a:lnTo>
                    <a:pt x="2276475" y="156083"/>
                  </a:lnTo>
                  <a:lnTo>
                    <a:pt x="2276475" y="780541"/>
                  </a:lnTo>
                  <a:lnTo>
                    <a:pt x="2268520" y="829888"/>
                  </a:lnTo>
                  <a:lnTo>
                    <a:pt x="2246368" y="872735"/>
                  </a:lnTo>
                  <a:lnTo>
                    <a:pt x="2212585" y="906518"/>
                  </a:lnTo>
                  <a:lnTo>
                    <a:pt x="2169738" y="928670"/>
                  </a:lnTo>
                  <a:lnTo>
                    <a:pt x="2120392" y="936625"/>
                  </a:lnTo>
                  <a:lnTo>
                    <a:pt x="156083" y="936625"/>
                  </a:lnTo>
                  <a:lnTo>
                    <a:pt x="106736" y="928670"/>
                  </a:lnTo>
                  <a:lnTo>
                    <a:pt x="63889" y="906518"/>
                  </a:lnTo>
                  <a:lnTo>
                    <a:pt x="30106" y="872735"/>
                  </a:lnTo>
                  <a:lnTo>
                    <a:pt x="7954" y="829888"/>
                  </a:lnTo>
                  <a:lnTo>
                    <a:pt x="0" y="780541"/>
                  </a:lnTo>
                  <a:lnTo>
                    <a:pt x="0" y="156083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04456" y="1372615"/>
            <a:ext cx="1352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D0D0D"/>
                </a:solidFill>
                <a:latin typeface="Arial"/>
                <a:cs typeface="Arial"/>
              </a:rPr>
              <a:t>Количество </a:t>
            </a:r>
            <a:r>
              <a:rPr sz="1800" b="1" spc="-10" dirty="0">
                <a:solidFill>
                  <a:srgbClr val="0D0D0D"/>
                </a:solidFill>
                <a:latin typeface="Arial"/>
                <a:cs typeface="Arial"/>
              </a:rPr>
              <a:t>осадков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72128" y="2095500"/>
            <a:ext cx="4977130" cy="1431925"/>
            <a:chOff x="4072128" y="2095500"/>
            <a:chExt cx="4977130" cy="143192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72128" y="2095500"/>
              <a:ext cx="3355848" cy="110032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84599" y="2115184"/>
              <a:ext cx="4751705" cy="1399540"/>
            </a:xfrm>
            <a:custGeom>
              <a:avLst/>
              <a:gdLst/>
              <a:ahLst/>
              <a:cxnLst/>
              <a:rect l="l" t="t" r="r" b="b"/>
              <a:pathLst>
                <a:path w="4751705" h="1399539">
                  <a:moveTo>
                    <a:pt x="3100578" y="36830"/>
                  </a:moveTo>
                  <a:lnTo>
                    <a:pt x="3090799" y="0"/>
                  </a:lnTo>
                  <a:lnTo>
                    <a:pt x="99606" y="799211"/>
                  </a:lnTo>
                  <a:lnTo>
                    <a:pt x="143256" y="755269"/>
                  </a:lnTo>
                  <a:lnTo>
                    <a:pt x="147396" y="748944"/>
                  </a:lnTo>
                  <a:lnTo>
                    <a:pt x="148755" y="741768"/>
                  </a:lnTo>
                  <a:lnTo>
                    <a:pt x="147345" y="734606"/>
                  </a:lnTo>
                  <a:lnTo>
                    <a:pt x="143205" y="728472"/>
                  </a:lnTo>
                  <a:lnTo>
                    <a:pt x="143129" y="728345"/>
                  </a:lnTo>
                  <a:lnTo>
                    <a:pt x="136918" y="724242"/>
                  </a:lnTo>
                  <a:lnTo>
                    <a:pt x="137248" y="724242"/>
                  </a:lnTo>
                  <a:lnTo>
                    <a:pt x="129616" y="722795"/>
                  </a:lnTo>
                  <a:lnTo>
                    <a:pt x="122453" y="724242"/>
                  </a:lnTo>
                  <a:lnTo>
                    <a:pt x="116205" y="728472"/>
                  </a:lnTo>
                  <a:lnTo>
                    <a:pt x="0" y="845566"/>
                  </a:lnTo>
                  <a:lnTo>
                    <a:pt x="159131" y="889000"/>
                  </a:lnTo>
                  <a:lnTo>
                    <a:pt x="166674" y="889533"/>
                  </a:lnTo>
                  <a:lnTo>
                    <a:pt x="173570" y="887196"/>
                  </a:lnTo>
                  <a:lnTo>
                    <a:pt x="179095" y="882434"/>
                  </a:lnTo>
                  <a:lnTo>
                    <a:pt x="182499" y="875665"/>
                  </a:lnTo>
                  <a:lnTo>
                    <a:pt x="183019" y="868121"/>
                  </a:lnTo>
                  <a:lnTo>
                    <a:pt x="180682" y="861225"/>
                  </a:lnTo>
                  <a:lnTo>
                    <a:pt x="175920" y="855700"/>
                  </a:lnTo>
                  <a:lnTo>
                    <a:pt x="172948" y="854202"/>
                  </a:lnTo>
                  <a:lnTo>
                    <a:pt x="169164" y="852297"/>
                  </a:lnTo>
                  <a:lnTo>
                    <a:pt x="109562" y="835990"/>
                  </a:lnTo>
                  <a:lnTo>
                    <a:pt x="3100578" y="36830"/>
                  </a:lnTo>
                  <a:close/>
                </a:path>
                <a:path w="4751705" h="1399539">
                  <a:moveTo>
                    <a:pt x="4751451" y="618998"/>
                  </a:moveTo>
                  <a:lnTo>
                    <a:pt x="4743488" y="569658"/>
                  </a:lnTo>
                  <a:lnTo>
                    <a:pt x="4721339" y="526808"/>
                  </a:lnTo>
                  <a:lnTo>
                    <a:pt x="4687557" y="493026"/>
                  </a:lnTo>
                  <a:lnTo>
                    <a:pt x="4644707" y="470877"/>
                  </a:lnTo>
                  <a:lnTo>
                    <a:pt x="4595368" y="462915"/>
                  </a:lnTo>
                  <a:lnTo>
                    <a:pt x="2631059" y="462915"/>
                  </a:lnTo>
                  <a:lnTo>
                    <a:pt x="2581706" y="470877"/>
                  </a:lnTo>
                  <a:lnTo>
                    <a:pt x="2538857" y="493026"/>
                  </a:lnTo>
                  <a:lnTo>
                    <a:pt x="2505075" y="526808"/>
                  </a:lnTo>
                  <a:lnTo>
                    <a:pt x="2482926" y="569658"/>
                  </a:lnTo>
                  <a:lnTo>
                    <a:pt x="2474976" y="618998"/>
                  </a:lnTo>
                  <a:lnTo>
                    <a:pt x="2474976" y="1243457"/>
                  </a:lnTo>
                  <a:lnTo>
                    <a:pt x="2482926" y="1292809"/>
                  </a:lnTo>
                  <a:lnTo>
                    <a:pt x="2505075" y="1335659"/>
                  </a:lnTo>
                  <a:lnTo>
                    <a:pt x="2538857" y="1369441"/>
                  </a:lnTo>
                  <a:lnTo>
                    <a:pt x="2581706" y="1391589"/>
                  </a:lnTo>
                  <a:lnTo>
                    <a:pt x="2631059" y="1399540"/>
                  </a:lnTo>
                  <a:lnTo>
                    <a:pt x="4595368" y="1399540"/>
                  </a:lnTo>
                  <a:lnTo>
                    <a:pt x="4644707" y="1391589"/>
                  </a:lnTo>
                  <a:lnTo>
                    <a:pt x="4687557" y="1369441"/>
                  </a:lnTo>
                  <a:lnTo>
                    <a:pt x="4721339" y="1335659"/>
                  </a:lnTo>
                  <a:lnTo>
                    <a:pt x="4743488" y="1292809"/>
                  </a:lnTo>
                  <a:lnTo>
                    <a:pt x="4751451" y="1243457"/>
                  </a:lnTo>
                  <a:lnTo>
                    <a:pt x="4751451" y="618998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59575" y="2578100"/>
              <a:ext cx="2276475" cy="936625"/>
            </a:xfrm>
            <a:custGeom>
              <a:avLst/>
              <a:gdLst/>
              <a:ahLst/>
              <a:cxnLst/>
              <a:rect l="l" t="t" r="r" b="b"/>
              <a:pathLst>
                <a:path w="2276475" h="936625">
                  <a:moveTo>
                    <a:pt x="0" y="156083"/>
                  </a:moveTo>
                  <a:lnTo>
                    <a:pt x="7954" y="106736"/>
                  </a:lnTo>
                  <a:lnTo>
                    <a:pt x="30106" y="63889"/>
                  </a:lnTo>
                  <a:lnTo>
                    <a:pt x="63889" y="30106"/>
                  </a:lnTo>
                  <a:lnTo>
                    <a:pt x="106736" y="7954"/>
                  </a:lnTo>
                  <a:lnTo>
                    <a:pt x="156082" y="0"/>
                  </a:lnTo>
                  <a:lnTo>
                    <a:pt x="2120392" y="0"/>
                  </a:lnTo>
                  <a:lnTo>
                    <a:pt x="2169738" y="7954"/>
                  </a:lnTo>
                  <a:lnTo>
                    <a:pt x="2212585" y="30106"/>
                  </a:lnTo>
                  <a:lnTo>
                    <a:pt x="2246368" y="63889"/>
                  </a:lnTo>
                  <a:lnTo>
                    <a:pt x="2268520" y="106736"/>
                  </a:lnTo>
                  <a:lnTo>
                    <a:pt x="2276475" y="156083"/>
                  </a:lnTo>
                  <a:lnTo>
                    <a:pt x="2276475" y="780541"/>
                  </a:lnTo>
                  <a:lnTo>
                    <a:pt x="2268520" y="829888"/>
                  </a:lnTo>
                  <a:lnTo>
                    <a:pt x="2246368" y="872735"/>
                  </a:lnTo>
                  <a:lnTo>
                    <a:pt x="2212585" y="906518"/>
                  </a:lnTo>
                  <a:lnTo>
                    <a:pt x="2169738" y="928670"/>
                  </a:lnTo>
                  <a:lnTo>
                    <a:pt x="2120392" y="936625"/>
                  </a:lnTo>
                  <a:lnTo>
                    <a:pt x="156082" y="936625"/>
                  </a:lnTo>
                  <a:lnTo>
                    <a:pt x="106736" y="928670"/>
                  </a:lnTo>
                  <a:lnTo>
                    <a:pt x="63889" y="906518"/>
                  </a:lnTo>
                  <a:lnTo>
                    <a:pt x="30106" y="872735"/>
                  </a:lnTo>
                  <a:lnTo>
                    <a:pt x="7954" y="829888"/>
                  </a:lnTo>
                  <a:lnTo>
                    <a:pt x="0" y="780541"/>
                  </a:lnTo>
                  <a:lnTo>
                    <a:pt x="0" y="156083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07097" y="2616834"/>
            <a:ext cx="17849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D0D0D"/>
                </a:solidFill>
                <a:latin typeface="Arial"/>
                <a:cs typeface="Arial"/>
              </a:rPr>
              <a:t>Среднегодовое количество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D0D0D"/>
                </a:solidFill>
                <a:latin typeface="Arial"/>
                <a:cs typeface="Arial"/>
              </a:rPr>
              <a:t>осадков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900427" y="3476244"/>
            <a:ext cx="6045835" cy="3314065"/>
            <a:chOff x="1900427" y="3476244"/>
            <a:chExt cx="6045835" cy="3314065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9827" y="3476244"/>
              <a:ext cx="3226307" cy="12679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932298" y="3496691"/>
              <a:ext cx="2971800" cy="1045844"/>
            </a:xfrm>
            <a:custGeom>
              <a:avLst/>
              <a:gdLst/>
              <a:ahLst/>
              <a:cxnLst/>
              <a:rect l="l" t="t" r="r" b="b"/>
              <a:pathLst>
                <a:path w="2971800" h="1045845">
                  <a:moveTo>
                    <a:pt x="121729" y="881268"/>
                  </a:moveTo>
                  <a:lnTo>
                    <a:pt x="114684" y="883148"/>
                  </a:lnTo>
                  <a:lnTo>
                    <a:pt x="108712" y="887730"/>
                  </a:lnTo>
                  <a:lnTo>
                    <a:pt x="0" y="1011809"/>
                  </a:lnTo>
                  <a:lnTo>
                    <a:pt x="161811" y="1045392"/>
                  </a:lnTo>
                  <a:lnTo>
                    <a:pt x="169092" y="1045392"/>
                  </a:lnTo>
                  <a:lnTo>
                    <a:pt x="175831" y="1042638"/>
                  </a:lnTo>
                  <a:lnTo>
                    <a:pt x="181046" y="1037550"/>
                  </a:lnTo>
                  <a:lnTo>
                    <a:pt x="184023" y="1030605"/>
                  </a:lnTo>
                  <a:lnTo>
                    <a:pt x="184078" y="1023038"/>
                  </a:lnTo>
                  <a:lnTo>
                    <a:pt x="181989" y="1017905"/>
                  </a:lnTo>
                  <a:lnTo>
                    <a:pt x="41910" y="1017905"/>
                  </a:lnTo>
                  <a:lnTo>
                    <a:pt x="29717" y="981710"/>
                  </a:lnTo>
                  <a:lnTo>
                    <a:pt x="96621" y="959291"/>
                  </a:lnTo>
                  <a:lnTo>
                    <a:pt x="137287" y="912876"/>
                  </a:lnTo>
                  <a:lnTo>
                    <a:pt x="141081" y="906275"/>
                  </a:lnTo>
                  <a:lnTo>
                    <a:pt x="142017" y="899033"/>
                  </a:lnTo>
                  <a:lnTo>
                    <a:pt x="140144" y="891980"/>
                  </a:lnTo>
                  <a:lnTo>
                    <a:pt x="135509" y="885952"/>
                  </a:lnTo>
                  <a:lnTo>
                    <a:pt x="128964" y="882175"/>
                  </a:lnTo>
                  <a:lnTo>
                    <a:pt x="121729" y="881268"/>
                  </a:lnTo>
                  <a:close/>
                </a:path>
                <a:path w="2971800" h="1045845">
                  <a:moveTo>
                    <a:pt x="96621" y="959291"/>
                  </a:moveTo>
                  <a:lnTo>
                    <a:pt x="29717" y="981710"/>
                  </a:lnTo>
                  <a:lnTo>
                    <a:pt x="41910" y="1017905"/>
                  </a:lnTo>
                  <a:lnTo>
                    <a:pt x="58583" y="1012317"/>
                  </a:lnTo>
                  <a:lnTo>
                    <a:pt x="50164" y="1012317"/>
                  </a:lnTo>
                  <a:lnTo>
                    <a:pt x="39750" y="981202"/>
                  </a:lnTo>
                  <a:lnTo>
                    <a:pt x="77425" y="981202"/>
                  </a:lnTo>
                  <a:lnTo>
                    <a:pt x="96621" y="959291"/>
                  </a:lnTo>
                  <a:close/>
                </a:path>
                <a:path w="2971800" h="1045845">
                  <a:moveTo>
                    <a:pt x="108678" y="995528"/>
                  </a:moveTo>
                  <a:lnTo>
                    <a:pt x="41910" y="1017905"/>
                  </a:lnTo>
                  <a:lnTo>
                    <a:pt x="181989" y="1017905"/>
                  </a:lnTo>
                  <a:lnTo>
                    <a:pt x="181324" y="1016269"/>
                  </a:lnTo>
                  <a:lnTo>
                    <a:pt x="176236" y="1011048"/>
                  </a:lnTo>
                  <a:lnTo>
                    <a:pt x="169290" y="1008126"/>
                  </a:lnTo>
                  <a:lnTo>
                    <a:pt x="108678" y="995528"/>
                  </a:lnTo>
                  <a:close/>
                </a:path>
                <a:path w="2971800" h="1045845">
                  <a:moveTo>
                    <a:pt x="39750" y="981202"/>
                  </a:moveTo>
                  <a:lnTo>
                    <a:pt x="50164" y="1012317"/>
                  </a:lnTo>
                  <a:lnTo>
                    <a:pt x="71621" y="987826"/>
                  </a:lnTo>
                  <a:lnTo>
                    <a:pt x="39750" y="981202"/>
                  </a:lnTo>
                  <a:close/>
                </a:path>
                <a:path w="2971800" h="1045845">
                  <a:moveTo>
                    <a:pt x="71621" y="987826"/>
                  </a:moveTo>
                  <a:lnTo>
                    <a:pt x="50164" y="1012317"/>
                  </a:lnTo>
                  <a:lnTo>
                    <a:pt x="58583" y="1012317"/>
                  </a:lnTo>
                  <a:lnTo>
                    <a:pt x="108678" y="995528"/>
                  </a:lnTo>
                  <a:lnTo>
                    <a:pt x="71621" y="987826"/>
                  </a:lnTo>
                  <a:close/>
                </a:path>
                <a:path w="2971800" h="1045845">
                  <a:moveTo>
                    <a:pt x="2959480" y="0"/>
                  </a:moveTo>
                  <a:lnTo>
                    <a:pt x="96621" y="959291"/>
                  </a:lnTo>
                  <a:lnTo>
                    <a:pt x="71621" y="987826"/>
                  </a:lnTo>
                  <a:lnTo>
                    <a:pt x="108678" y="995528"/>
                  </a:lnTo>
                  <a:lnTo>
                    <a:pt x="2971546" y="36068"/>
                  </a:lnTo>
                  <a:lnTo>
                    <a:pt x="2959480" y="0"/>
                  </a:lnTo>
                  <a:close/>
                </a:path>
                <a:path w="2971800" h="1045845">
                  <a:moveTo>
                    <a:pt x="77425" y="981202"/>
                  </a:moveTo>
                  <a:lnTo>
                    <a:pt x="39750" y="981202"/>
                  </a:lnTo>
                  <a:lnTo>
                    <a:pt x="71621" y="987826"/>
                  </a:lnTo>
                  <a:lnTo>
                    <a:pt x="77425" y="981202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0427" y="5693664"/>
              <a:ext cx="5254752" cy="6278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962149" y="5732462"/>
              <a:ext cx="5130800" cy="504825"/>
            </a:xfrm>
            <a:custGeom>
              <a:avLst/>
              <a:gdLst/>
              <a:ahLst/>
              <a:cxnLst/>
              <a:rect l="l" t="t" r="r" b="b"/>
              <a:pathLst>
                <a:path w="5130800" h="504825">
                  <a:moveTo>
                    <a:pt x="5130800" y="0"/>
                  </a:moveTo>
                  <a:lnTo>
                    <a:pt x="5111874" y="43793"/>
                  </a:lnTo>
                  <a:lnTo>
                    <a:pt x="5079214" y="71663"/>
                  </a:lnTo>
                  <a:lnTo>
                    <a:pt x="5031626" y="98252"/>
                  </a:lnTo>
                  <a:lnTo>
                    <a:pt x="4970057" y="123369"/>
                  </a:lnTo>
                  <a:lnTo>
                    <a:pt x="4895454" y="146826"/>
                  </a:lnTo>
                  <a:lnTo>
                    <a:pt x="4853560" y="157872"/>
                  </a:lnTo>
                  <a:lnTo>
                    <a:pt x="4808764" y="168433"/>
                  </a:lnTo>
                  <a:lnTo>
                    <a:pt x="4761182" y="178484"/>
                  </a:lnTo>
                  <a:lnTo>
                    <a:pt x="4710934" y="188001"/>
                  </a:lnTo>
                  <a:lnTo>
                    <a:pt x="4658137" y="196961"/>
                  </a:lnTo>
                  <a:lnTo>
                    <a:pt x="4602911" y="205341"/>
                  </a:lnTo>
                  <a:lnTo>
                    <a:pt x="4545374" y="213115"/>
                  </a:lnTo>
                  <a:lnTo>
                    <a:pt x="4485644" y="220262"/>
                  </a:lnTo>
                  <a:lnTo>
                    <a:pt x="4423839" y="226757"/>
                  </a:lnTo>
                  <a:lnTo>
                    <a:pt x="4360078" y="232577"/>
                  </a:lnTo>
                  <a:lnTo>
                    <a:pt x="4294480" y="237697"/>
                  </a:lnTo>
                  <a:lnTo>
                    <a:pt x="4227162" y="242095"/>
                  </a:lnTo>
                  <a:lnTo>
                    <a:pt x="4158243" y="245746"/>
                  </a:lnTo>
                  <a:lnTo>
                    <a:pt x="4087842" y="248627"/>
                  </a:lnTo>
                  <a:lnTo>
                    <a:pt x="4016077" y="250714"/>
                  </a:lnTo>
                  <a:lnTo>
                    <a:pt x="3943066" y="251984"/>
                  </a:lnTo>
                  <a:lnTo>
                    <a:pt x="3868928" y="252412"/>
                  </a:lnTo>
                  <a:lnTo>
                    <a:pt x="3794776" y="252840"/>
                  </a:lnTo>
                  <a:lnTo>
                    <a:pt x="3721753" y="254110"/>
                  </a:lnTo>
                  <a:lnTo>
                    <a:pt x="3649976" y="256197"/>
                  </a:lnTo>
                  <a:lnTo>
                    <a:pt x="3579565" y="259078"/>
                  </a:lnTo>
                  <a:lnTo>
                    <a:pt x="3510637" y="262729"/>
                  </a:lnTo>
                  <a:lnTo>
                    <a:pt x="3443310" y="267127"/>
                  </a:lnTo>
                  <a:lnTo>
                    <a:pt x="3377703" y="272247"/>
                  </a:lnTo>
                  <a:lnTo>
                    <a:pt x="3313935" y="278067"/>
                  </a:lnTo>
                  <a:lnTo>
                    <a:pt x="3252124" y="284562"/>
                  </a:lnTo>
                  <a:lnTo>
                    <a:pt x="3192388" y="291709"/>
                  </a:lnTo>
                  <a:lnTo>
                    <a:pt x="3134845" y="299483"/>
                  </a:lnTo>
                  <a:lnTo>
                    <a:pt x="3079614" y="307863"/>
                  </a:lnTo>
                  <a:lnTo>
                    <a:pt x="3026814" y="316823"/>
                  </a:lnTo>
                  <a:lnTo>
                    <a:pt x="2976562" y="326340"/>
                  </a:lnTo>
                  <a:lnTo>
                    <a:pt x="2928977" y="336391"/>
                  </a:lnTo>
                  <a:lnTo>
                    <a:pt x="2884178" y="346952"/>
                  </a:lnTo>
                  <a:lnTo>
                    <a:pt x="2842282" y="357998"/>
                  </a:lnTo>
                  <a:lnTo>
                    <a:pt x="2803408" y="369507"/>
                  </a:lnTo>
                  <a:lnTo>
                    <a:pt x="2735201" y="393818"/>
                  </a:lnTo>
                  <a:lnTo>
                    <a:pt x="2680502" y="419694"/>
                  </a:lnTo>
                  <a:lnTo>
                    <a:pt x="2640259" y="446947"/>
                  </a:lnTo>
                  <a:lnTo>
                    <a:pt x="2609071" y="489993"/>
                  </a:lnTo>
                  <a:lnTo>
                    <a:pt x="2606929" y="504825"/>
                  </a:lnTo>
                  <a:lnTo>
                    <a:pt x="2604787" y="489993"/>
                  </a:lnTo>
                  <a:lnTo>
                    <a:pt x="2598440" y="475387"/>
                  </a:lnTo>
                  <a:lnTo>
                    <a:pt x="2555353" y="433161"/>
                  </a:lnTo>
                  <a:lnTo>
                    <a:pt x="2507773" y="406572"/>
                  </a:lnTo>
                  <a:lnTo>
                    <a:pt x="2446213" y="381455"/>
                  </a:lnTo>
                  <a:lnTo>
                    <a:pt x="2371619" y="357998"/>
                  </a:lnTo>
                  <a:lnTo>
                    <a:pt x="2329729" y="346952"/>
                  </a:lnTo>
                  <a:lnTo>
                    <a:pt x="2284937" y="336391"/>
                  </a:lnTo>
                  <a:lnTo>
                    <a:pt x="2237359" y="326340"/>
                  </a:lnTo>
                  <a:lnTo>
                    <a:pt x="2187113" y="316823"/>
                  </a:lnTo>
                  <a:lnTo>
                    <a:pt x="2134320" y="307863"/>
                  </a:lnTo>
                  <a:lnTo>
                    <a:pt x="2079095" y="299483"/>
                  </a:lnTo>
                  <a:lnTo>
                    <a:pt x="2021559" y="291709"/>
                  </a:lnTo>
                  <a:lnTo>
                    <a:pt x="1961829" y="284562"/>
                  </a:lnTo>
                  <a:lnTo>
                    <a:pt x="1900024" y="278067"/>
                  </a:lnTo>
                  <a:lnTo>
                    <a:pt x="1836261" y="272247"/>
                  </a:lnTo>
                  <a:lnTo>
                    <a:pt x="1770659" y="267127"/>
                  </a:lnTo>
                  <a:lnTo>
                    <a:pt x="1703337" y="262729"/>
                  </a:lnTo>
                  <a:lnTo>
                    <a:pt x="1634412" y="259078"/>
                  </a:lnTo>
                  <a:lnTo>
                    <a:pt x="1564003" y="256197"/>
                  </a:lnTo>
                  <a:lnTo>
                    <a:pt x="1492229" y="254110"/>
                  </a:lnTo>
                  <a:lnTo>
                    <a:pt x="1419207" y="252840"/>
                  </a:lnTo>
                  <a:lnTo>
                    <a:pt x="1345057" y="252412"/>
                  </a:lnTo>
                  <a:lnTo>
                    <a:pt x="1261872" y="252412"/>
                  </a:lnTo>
                  <a:lnTo>
                    <a:pt x="1187733" y="251984"/>
                  </a:lnTo>
                  <a:lnTo>
                    <a:pt x="1114722" y="250714"/>
                  </a:lnTo>
                  <a:lnTo>
                    <a:pt x="1042957" y="248627"/>
                  </a:lnTo>
                  <a:lnTo>
                    <a:pt x="972556" y="245746"/>
                  </a:lnTo>
                  <a:lnTo>
                    <a:pt x="903637" y="242095"/>
                  </a:lnTo>
                  <a:lnTo>
                    <a:pt x="836319" y="237697"/>
                  </a:lnTo>
                  <a:lnTo>
                    <a:pt x="770721" y="232577"/>
                  </a:lnTo>
                  <a:lnTo>
                    <a:pt x="706960" y="226757"/>
                  </a:lnTo>
                  <a:lnTo>
                    <a:pt x="645155" y="220262"/>
                  </a:lnTo>
                  <a:lnTo>
                    <a:pt x="585425" y="213115"/>
                  </a:lnTo>
                  <a:lnTo>
                    <a:pt x="527888" y="205341"/>
                  </a:lnTo>
                  <a:lnTo>
                    <a:pt x="472662" y="196961"/>
                  </a:lnTo>
                  <a:lnTo>
                    <a:pt x="419865" y="188001"/>
                  </a:lnTo>
                  <a:lnTo>
                    <a:pt x="369617" y="178484"/>
                  </a:lnTo>
                  <a:lnTo>
                    <a:pt x="322035" y="168433"/>
                  </a:lnTo>
                  <a:lnTo>
                    <a:pt x="277239" y="157872"/>
                  </a:lnTo>
                  <a:lnTo>
                    <a:pt x="235345" y="146826"/>
                  </a:lnTo>
                  <a:lnTo>
                    <a:pt x="196473" y="135317"/>
                  </a:lnTo>
                  <a:lnTo>
                    <a:pt x="128269" y="111006"/>
                  </a:lnTo>
                  <a:lnTo>
                    <a:pt x="73572" y="85130"/>
                  </a:lnTo>
                  <a:lnTo>
                    <a:pt x="33330" y="57877"/>
                  </a:lnTo>
                  <a:lnTo>
                    <a:pt x="2142" y="14831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48050" y="6308725"/>
              <a:ext cx="2276475" cy="468630"/>
            </a:xfrm>
            <a:custGeom>
              <a:avLst/>
              <a:gdLst/>
              <a:ahLst/>
              <a:cxnLst/>
              <a:rect l="l" t="t" r="r" b="b"/>
              <a:pathLst>
                <a:path w="2276475" h="468629">
                  <a:moveTo>
                    <a:pt x="2198370" y="0"/>
                  </a:moveTo>
                  <a:lnTo>
                    <a:pt x="78104" y="0"/>
                  </a:lnTo>
                  <a:lnTo>
                    <a:pt x="47684" y="6134"/>
                  </a:lnTo>
                  <a:lnTo>
                    <a:pt x="22860" y="22863"/>
                  </a:lnTo>
                  <a:lnTo>
                    <a:pt x="6131" y="47673"/>
                  </a:lnTo>
                  <a:lnTo>
                    <a:pt x="0" y="78054"/>
                  </a:lnTo>
                  <a:lnTo>
                    <a:pt x="0" y="390258"/>
                  </a:lnTo>
                  <a:lnTo>
                    <a:pt x="6131" y="420640"/>
                  </a:lnTo>
                  <a:lnTo>
                    <a:pt x="22860" y="445451"/>
                  </a:lnTo>
                  <a:lnTo>
                    <a:pt x="47684" y="462178"/>
                  </a:lnTo>
                  <a:lnTo>
                    <a:pt x="78104" y="468312"/>
                  </a:lnTo>
                  <a:lnTo>
                    <a:pt x="2198370" y="468312"/>
                  </a:lnTo>
                  <a:lnTo>
                    <a:pt x="2228790" y="462178"/>
                  </a:lnTo>
                  <a:lnTo>
                    <a:pt x="2253615" y="445451"/>
                  </a:lnTo>
                  <a:lnTo>
                    <a:pt x="2270343" y="420640"/>
                  </a:lnTo>
                  <a:lnTo>
                    <a:pt x="2276475" y="390258"/>
                  </a:lnTo>
                  <a:lnTo>
                    <a:pt x="2276475" y="78054"/>
                  </a:lnTo>
                  <a:lnTo>
                    <a:pt x="2270343" y="47673"/>
                  </a:lnTo>
                  <a:lnTo>
                    <a:pt x="2253615" y="22863"/>
                  </a:lnTo>
                  <a:lnTo>
                    <a:pt x="2228790" y="6134"/>
                  </a:lnTo>
                  <a:lnTo>
                    <a:pt x="219837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48050" y="6308725"/>
              <a:ext cx="2276475" cy="468630"/>
            </a:xfrm>
            <a:custGeom>
              <a:avLst/>
              <a:gdLst/>
              <a:ahLst/>
              <a:cxnLst/>
              <a:rect l="l" t="t" r="r" b="b"/>
              <a:pathLst>
                <a:path w="2276475" h="468629">
                  <a:moveTo>
                    <a:pt x="0" y="78054"/>
                  </a:moveTo>
                  <a:lnTo>
                    <a:pt x="6131" y="47673"/>
                  </a:lnTo>
                  <a:lnTo>
                    <a:pt x="22860" y="22863"/>
                  </a:lnTo>
                  <a:lnTo>
                    <a:pt x="47684" y="6134"/>
                  </a:lnTo>
                  <a:lnTo>
                    <a:pt x="78104" y="0"/>
                  </a:lnTo>
                  <a:lnTo>
                    <a:pt x="2198370" y="0"/>
                  </a:lnTo>
                  <a:lnTo>
                    <a:pt x="2228790" y="6134"/>
                  </a:lnTo>
                  <a:lnTo>
                    <a:pt x="2253615" y="22863"/>
                  </a:lnTo>
                  <a:lnTo>
                    <a:pt x="2270343" y="47673"/>
                  </a:lnTo>
                  <a:lnTo>
                    <a:pt x="2276475" y="78054"/>
                  </a:lnTo>
                  <a:lnTo>
                    <a:pt x="2276475" y="390258"/>
                  </a:lnTo>
                  <a:lnTo>
                    <a:pt x="2270343" y="420640"/>
                  </a:lnTo>
                  <a:lnTo>
                    <a:pt x="2253615" y="445451"/>
                  </a:lnTo>
                  <a:lnTo>
                    <a:pt x="2228790" y="462178"/>
                  </a:lnTo>
                  <a:lnTo>
                    <a:pt x="2198370" y="468312"/>
                  </a:lnTo>
                  <a:lnTo>
                    <a:pt x="78104" y="468312"/>
                  </a:lnTo>
                  <a:lnTo>
                    <a:pt x="47684" y="462178"/>
                  </a:lnTo>
                  <a:lnTo>
                    <a:pt x="22860" y="445451"/>
                  </a:lnTo>
                  <a:lnTo>
                    <a:pt x="6131" y="420640"/>
                  </a:lnTo>
                  <a:lnTo>
                    <a:pt x="0" y="390258"/>
                  </a:lnTo>
                  <a:lnTo>
                    <a:pt x="0" y="78054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130166" y="6388404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D0D0D"/>
                </a:solidFill>
                <a:latin typeface="Arial"/>
                <a:cs typeface="Arial"/>
              </a:rPr>
              <a:t>месяцы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825" rIns="0" bIns="0" rtlCol="0">
            <a:spAutoFit/>
          </a:bodyPr>
          <a:lstStyle/>
          <a:p>
            <a:pPr marL="1836420">
              <a:lnSpc>
                <a:spcPct val="100000"/>
              </a:lnSpc>
              <a:spcBef>
                <a:spcPts val="100"/>
              </a:spcBef>
            </a:pPr>
            <a:r>
              <a:rPr dirty="0"/>
              <a:t>Алгоритм</a:t>
            </a:r>
            <a:r>
              <a:rPr spc="-245" dirty="0"/>
              <a:t> </a:t>
            </a:r>
            <a:r>
              <a:rPr spc="-10" dirty="0"/>
              <a:t>решения.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540" y="1470405"/>
            <a:ext cx="6975475" cy="4173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27241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</a:tabLst>
            </a:pPr>
            <a:r>
              <a:rPr sz="2800" b="1" spc="-10" dirty="0">
                <a:latin typeface="Arial"/>
                <a:cs typeface="Arial"/>
              </a:rPr>
              <a:t>Рассмотрите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линию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годового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хода </a:t>
            </a:r>
            <a:r>
              <a:rPr sz="2800" b="1" spc="-10" dirty="0">
                <a:latin typeface="Arial"/>
                <a:cs typeface="Arial"/>
              </a:rPr>
              <a:t>температуры:</a:t>
            </a:r>
            <a:endParaRPr sz="2800">
              <a:latin typeface="Arial"/>
              <a:cs typeface="Arial"/>
            </a:endParaRPr>
          </a:p>
          <a:p>
            <a:pPr marL="354965" lvl="1" indent="-342265" algn="just">
              <a:lnSpc>
                <a:spcPct val="100000"/>
              </a:lnSpc>
              <a:spcBef>
                <a:spcPts val="290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Microsoft Sans Serif"/>
                <a:cs typeface="Microsoft Sans Serif"/>
              </a:rPr>
              <a:t>если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понижение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температуры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(зима)</a:t>
            </a:r>
            <a:endParaRPr sz="2400">
              <a:latin typeface="Microsoft Sans Serif"/>
              <a:cs typeface="Microsoft Sans Serif"/>
            </a:endParaRPr>
          </a:p>
          <a:p>
            <a:pPr marL="349250" marR="777875" algn="just">
              <a:lnSpc>
                <a:spcPct val="100000"/>
              </a:lnSpc>
            </a:pP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январе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это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климатограмма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северного полушария;</a:t>
            </a:r>
            <a:endParaRPr sz="2400">
              <a:latin typeface="Microsoft Sans Serif"/>
              <a:cs typeface="Microsoft Sans Serif"/>
            </a:endParaRPr>
          </a:p>
          <a:p>
            <a:pPr marL="349250" marR="1378585" lvl="1" indent="-337185" algn="just">
              <a:lnSpc>
                <a:spcPct val="100000"/>
              </a:lnSpc>
              <a:buChar char="-"/>
              <a:tabLst>
                <a:tab pos="349250" algn="l"/>
                <a:tab pos="354330" algn="l"/>
              </a:tabLst>
            </a:pPr>
            <a:r>
              <a:rPr sz="2400" dirty="0">
                <a:latin typeface="Microsoft Sans Serif"/>
                <a:cs typeface="Microsoft Sans Serif"/>
              </a:rPr>
              <a:t>	если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понижение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температуры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(зима)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июле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это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климатограмма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южного полушария.</a:t>
            </a:r>
            <a:endParaRPr sz="2400">
              <a:latin typeface="Microsoft Sans Serif"/>
              <a:cs typeface="Microsoft Sans Serif"/>
            </a:endParaRPr>
          </a:p>
          <a:p>
            <a:pPr marL="349250" marR="5080" lvl="1" indent="-33718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349250" algn="l"/>
                <a:tab pos="354330" algn="l"/>
              </a:tabLst>
            </a:pPr>
            <a:r>
              <a:rPr sz="2400" dirty="0">
                <a:latin typeface="Microsoft Sans Serif"/>
                <a:cs typeface="Microsoft Sans Serif"/>
              </a:rPr>
              <a:t>	если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линия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практически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прямая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населенный </a:t>
            </a:r>
            <a:r>
              <a:rPr sz="2400" spc="-20" dirty="0">
                <a:latin typeface="Microsoft Sans Serif"/>
                <a:cs typeface="Microsoft Sans Serif"/>
              </a:rPr>
              <a:t>пункт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находится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районе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экватора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81088" y="2604516"/>
            <a:ext cx="1744980" cy="2051685"/>
            <a:chOff x="7181088" y="2604516"/>
            <a:chExt cx="1744980" cy="205168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1192" y="2604516"/>
              <a:ext cx="1674876" cy="5745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09231" y="2643853"/>
              <a:ext cx="1557020" cy="462280"/>
            </a:xfrm>
            <a:custGeom>
              <a:avLst/>
              <a:gdLst/>
              <a:ahLst/>
              <a:cxnLst/>
              <a:rect l="l" t="t" r="r" b="b"/>
              <a:pathLst>
                <a:path w="1557020" h="462280">
                  <a:moveTo>
                    <a:pt x="0" y="418243"/>
                  </a:moveTo>
                  <a:lnTo>
                    <a:pt x="28289" y="379372"/>
                  </a:lnTo>
                  <a:lnTo>
                    <a:pt x="58332" y="342249"/>
                  </a:lnTo>
                  <a:lnTo>
                    <a:pt x="90034" y="306899"/>
                  </a:lnTo>
                  <a:lnTo>
                    <a:pt x="123302" y="273346"/>
                  </a:lnTo>
                  <a:lnTo>
                    <a:pt x="158043" y="241612"/>
                  </a:lnTo>
                  <a:lnTo>
                    <a:pt x="194161" y="211721"/>
                  </a:lnTo>
                  <a:lnTo>
                    <a:pt x="231564" y="183697"/>
                  </a:lnTo>
                  <a:lnTo>
                    <a:pt x="270157" y="157564"/>
                  </a:lnTo>
                  <a:lnTo>
                    <a:pt x="309846" y="133345"/>
                  </a:lnTo>
                  <a:lnTo>
                    <a:pt x="350538" y="111063"/>
                  </a:lnTo>
                  <a:lnTo>
                    <a:pt x="392139" y="90743"/>
                  </a:lnTo>
                  <a:lnTo>
                    <a:pt x="434555" y="72407"/>
                  </a:lnTo>
                  <a:lnTo>
                    <a:pt x="477692" y="56080"/>
                  </a:lnTo>
                  <a:lnTo>
                    <a:pt x="521456" y="41784"/>
                  </a:lnTo>
                  <a:lnTo>
                    <a:pt x="565753" y="29544"/>
                  </a:lnTo>
                  <a:lnTo>
                    <a:pt x="610489" y="19383"/>
                  </a:lnTo>
                  <a:lnTo>
                    <a:pt x="655572" y="11324"/>
                  </a:lnTo>
                  <a:lnTo>
                    <a:pt x="700905" y="5392"/>
                  </a:lnTo>
                  <a:lnTo>
                    <a:pt x="746397" y="1609"/>
                  </a:lnTo>
                  <a:lnTo>
                    <a:pt x="791953" y="0"/>
                  </a:lnTo>
                  <a:lnTo>
                    <a:pt x="837478" y="587"/>
                  </a:lnTo>
                  <a:lnTo>
                    <a:pt x="882880" y="3394"/>
                  </a:lnTo>
                  <a:lnTo>
                    <a:pt x="928065" y="8446"/>
                  </a:lnTo>
                  <a:lnTo>
                    <a:pt x="972937" y="15765"/>
                  </a:lnTo>
                  <a:lnTo>
                    <a:pt x="1017405" y="25375"/>
                  </a:lnTo>
                  <a:lnTo>
                    <a:pt x="1061373" y="37300"/>
                  </a:lnTo>
                  <a:lnTo>
                    <a:pt x="1104748" y="51563"/>
                  </a:lnTo>
                  <a:lnTo>
                    <a:pt x="1147436" y="68188"/>
                  </a:lnTo>
                  <a:lnTo>
                    <a:pt x="1189343" y="87198"/>
                  </a:lnTo>
                  <a:lnTo>
                    <a:pt x="1230376" y="108617"/>
                  </a:lnTo>
                  <a:lnTo>
                    <a:pt x="1273376" y="134407"/>
                  </a:lnTo>
                  <a:lnTo>
                    <a:pt x="1314307" y="162563"/>
                  </a:lnTo>
                  <a:lnTo>
                    <a:pt x="1353082" y="192991"/>
                  </a:lnTo>
                  <a:lnTo>
                    <a:pt x="1389613" y="225598"/>
                  </a:lnTo>
                  <a:lnTo>
                    <a:pt x="1423812" y="260287"/>
                  </a:lnTo>
                  <a:lnTo>
                    <a:pt x="1455592" y="296966"/>
                  </a:lnTo>
                  <a:lnTo>
                    <a:pt x="1484865" y="335538"/>
                  </a:lnTo>
                  <a:lnTo>
                    <a:pt x="1511543" y="375911"/>
                  </a:lnTo>
                  <a:lnTo>
                    <a:pt x="1535539" y="417989"/>
                  </a:lnTo>
                  <a:lnTo>
                    <a:pt x="1556766" y="461677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1088" y="4085844"/>
              <a:ext cx="1676400" cy="5699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40524" y="4116069"/>
              <a:ext cx="1557655" cy="455295"/>
            </a:xfrm>
            <a:custGeom>
              <a:avLst/>
              <a:gdLst/>
              <a:ahLst/>
              <a:cxnLst/>
              <a:rect l="l" t="t" r="r" b="b"/>
              <a:pathLst>
                <a:path w="1557654" h="455295">
                  <a:moveTo>
                    <a:pt x="1557654" y="0"/>
                  </a:moveTo>
                  <a:lnTo>
                    <a:pt x="1531168" y="40119"/>
                  </a:lnTo>
                  <a:lnTo>
                    <a:pt x="1502850" y="78570"/>
                  </a:lnTo>
                  <a:lnTo>
                    <a:pt x="1472792" y="115325"/>
                  </a:lnTo>
                  <a:lnTo>
                    <a:pt x="1441088" y="150355"/>
                  </a:lnTo>
                  <a:lnTo>
                    <a:pt x="1407830" y="183633"/>
                  </a:lnTo>
                  <a:lnTo>
                    <a:pt x="1373111" y="215131"/>
                  </a:lnTo>
                  <a:lnTo>
                    <a:pt x="1337024" y="244822"/>
                  </a:lnTo>
                  <a:lnTo>
                    <a:pt x="1299660" y="272676"/>
                  </a:lnTo>
                  <a:lnTo>
                    <a:pt x="1261113" y="298668"/>
                  </a:lnTo>
                  <a:lnTo>
                    <a:pt x="1221476" y="322768"/>
                  </a:lnTo>
                  <a:lnTo>
                    <a:pt x="1180841" y="344948"/>
                  </a:lnTo>
                  <a:lnTo>
                    <a:pt x="1139300" y="365182"/>
                  </a:lnTo>
                  <a:lnTo>
                    <a:pt x="1096947" y="383442"/>
                  </a:lnTo>
                  <a:lnTo>
                    <a:pt x="1053874" y="399698"/>
                  </a:lnTo>
                  <a:lnTo>
                    <a:pt x="1010173" y="413924"/>
                  </a:lnTo>
                  <a:lnTo>
                    <a:pt x="965938" y="426092"/>
                  </a:lnTo>
                  <a:lnTo>
                    <a:pt x="921261" y="436174"/>
                  </a:lnTo>
                  <a:lnTo>
                    <a:pt x="876234" y="444142"/>
                  </a:lnTo>
                  <a:lnTo>
                    <a:pt x="830951" y="449968"/>
                  </a:lnTo>
                  <a:lnTo>
                    <a:pt x="785504" y="453625"/>
                  </a:lnTo>
                  <a:lnTo>
                    <a:pt x="739985" y="455084"/>
                  </a:lnTo>
                  <a:lnTo>
                    <a:pt x="694488" y="454318"/>
                  </a:lnTo>
                  <a:lnTo>
                    <a:pt x="649104" y="451299"/>
                  </a:lnTo>
                  <a:lnTo>
                    <a:pt x="603927" y="445999"/>
                  </a:lnTo>
                  <a:lnTo>
                    <a:pt x="559049" y="438391"/>
                  </a:lnTo>
                  <a:lnTo>
                    <a:pt x="514563" y="428445"/>
                  </a:lnTo>
                  <a:lnTo>
                    <a:pt x="470562" y="416136"/>
                  </a:lnTo>
                  <a:lnTo>
                    <a:pt x="427138" y="401434"/>
                  </a:lnTo>
                  <a:lnTo>
                    <a:pt x="384383" y="384313"/>
                  </a:lnTo>
                  <a:lnTo>
                    <a:pt x="342392" y="364743"/>
                  </a:lnTo>
                  <a:lnTo>
                    <a:pt x="298230" y="340889"/>
                  </a:lnTo>
                  <a:lnTo>
                    <a:pt x="256027" y="314571"/>
                  </a:lnTo>
                  <a:lnTo>
                    <a:pt x="215876" y="285881"/>
                  </a:lnTo>
                  <a:lnTo>
                    <a:pt x="177869" y="254908"/>
                  </a:lnTo>
                  <a:lnTo>
                    <a:pt x="142097" y="221741"/>
                  </a:lnTo>
                  <a:lnTo>
                    <a:pt x="108653" y="186472"/>
                  </a:lnTo>
                  <a:lnTo>
                    <a:pt x="77629" y="149189"/>
                  </a:lnTo>
                  <a:lnTo>
                    <a:pt x="49117" y="109984"/>
                  </a:lnTo>
                  <a:lnTo>
                    <a:pt x="23210" y="68944"/>
                  </a:lnTo>
                  <a:lnTo>
                    <a:pt x="0" y="26161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825" rIns="0" bIns="0" rtlCol="0">
            <a:spAutoFit/>
          </a:bodyPr>
          <a:lstStyle/>
          <a:p>
            <a:pPr marL="1836420">
              <a:lnSpc>
                <a:spcPct val="100000"/>
              </a:lnSpc>
              <a:spcBef>
                <a:spcPts val="100"/>
              </a:spcBef>
            </a:pPr>
            <a:r>
              <a:rPr dirty="0"/>
              <a:t>Алгоритм</a:t>
            </a:r>
            <a:r>
              <a:rPr spc="-245" dirty="0"/>
              <a:t> </a:t>
            </a:r>
            <a:r>
              <a:rPr spc="-10" dirty="0"/>
              <a:t>решения.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540" y="1470405"/>
            <a:ext cx="8027034" cy="453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130" indent="-392430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405130" algn="l"/>
              </a:tabLst>
            </a:pPr>
            <a:r>
              <a:rPr sz="2800" b="1" spc="-10" dirty="0">
                <a:latin typeface="Arial"/>
                <a:cs typeface="Arial"/>
              </a:rPr>
              <a:t>Рассмотрите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показатели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температуры: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"/>
              </a:spcBef>
              <a:buFont typeface="Arial"/>
              <a:buAutoNum type="arabicPeriod" startAt="2"/>
            </a:pPr>
            <a:endParaRPr sz="2800">
              <a:latin typeface="Arial"/>
              <a:cs typeface="Arial"/>
            </a:endParaRPr>
          </a:p>
          <a:p>
            <a:pPr marL="354965" marR="785495" lvl="1" indent="-342900">
              <a:lnSpc>
                <a:spcPct val="100000"/>
              </a:lnSpc>
              <a:buChar char="-"/>
              <a:tabLst>
                <a:tab pos="354965" algn="l"/>
              </a:tabLst>
            </a:pPr>
            <a:r>
              <a:rPr sz="2400" dirty="0">
                <a:latin typeface="Microsoft Sans Serif"/>
                <a:cs typeface="Microsoft Sans Serif"/>
              </a:rPr>
              <a:t>если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+24-</a:t>
            </a:r>
            <a:r>
              <a:rPr sz="2400" dirty="0">
                <a:latin typeface="Microsoft Sans Serif"/>
                <a:cs typeface="Microsoft Sans Serif"/>
              </a:rPr>
              <a:t>+26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течении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всего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года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значит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это </a:t>
            </a:r>
            <a:r>
              <a:rPr sz="2400" spc="-20" dirty="0">
                <a:latin typeface="Microsoft Sans Serif"/>
                <a:cs typeface="Microsoft Sans Serif"/>
              </a:rPr>
              <a:t>экваториальный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пояс;</a:t>
            </a:r>
            <a:endParaRPr sz="2400">
              <a:latin typeface="Microsoft Sans Serif"/>
              <a:cs typeface="Microsoft Sans Serif"/>
            </a:endParaRPr>
          </a:p>
          <a:p>
            <a:pPr marL="354965" lvl="1" indent="-342265">
              <a:lnSpc>
                <a:spcPct val="100000"/>
              </a:lnSpc>
              <a:buChar char="-"/>
              <a:tabLst>
                <a:tab pos="354965" algn="l"/>
              </a:tabLst>
            </a:pPr>
            <a:r>
              <a:rPr sz="2400" dirty="0">
                <a:latin typeface="Microsoft Sans Serif"/>
                <a:cs typeface="Microsoft Sans Serif"/>
              </a:rPr>
              <a:t>если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амплитуда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незначительная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145" dirty="0">
                <a:latin typeface="Microsoft Sans Serif"/>
                <a:cs typeface="Microsoft Sans Serif"/>
              </a:rPr>
              <a:t>(3–7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градуса)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выше</a:t>
            </a:r>
            <a:endParaRPr sz="2400">
              <a:latin typeface="Microsoft Sans Serif"/>
              <a:cs typeface="Microsoft Sans Serif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Microsoft Sans Serif"/>
                <a:cs typeface="Microsoft Sans Serif"/>
              </a:rPr>
              <a:t>+20,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значит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это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субэкваториальный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пояс;</a:t>
            </a:r>
            <a:endParaRPr sz="2400">
              <a:latin typeface="Microsoft Sans Serif"/>
              <a:cs typeface="Microsoft Sans Serif"/>
            </a:endParaRPr>
          </a:p>
          <a:p>
            <a:pPr marL="354965" marR="225425" lvl="1" indent="-342900">
              <a:lnSpc>
                <a:spcPct val="100000"/>
              </a:lnSpc>
              <a:buChar char="-"/>
              <a:tabLst>
                <a:tab pos="354965" algn="l"/>
              </a:tabLst>
            </a:pPr>
            <a:r>
              <a:rPr sz="2400" dirty="0">
                <a:latin typeface="Microsoft Sans Serif"/>
                <a:cs typeface="Microsoft Sans Serif"/>
              </a:rPr>
              <a:t>если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амплитуда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больше,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но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зимние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температуры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не опускаются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ниже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+10,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то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это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тропический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пояс;</a:t>
            </a:r>
            <a:endParaRPr sz="2400">
              <a:latin typeface="Microsoft Sans Serif"/>
              <a:cs typeface="Microsoft Sans Serif"/>
            </a:endParaRPr>
          </a:p>
          <a:p>
            <a:pPr marL="354965" lvl="1" indent="-342265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</a:tabLst>
            </a:pPr>
            <a:r>
              <a:rPr sz="2400" dirty="0">
                <a:latin typeface="Microsoft Sans Serif"/>
                <a:cs typeface="Microsoft Sans Serif"/>
              </a:rPr>
              <a:t>если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зимние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температуры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около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нуля,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+3-+5,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то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это</a:t>
            </a:r>
            <a:endParaRPr sz="2400">
              <a:latin typeface="Microsoft Sans Serif"/>
              <a:cs typeface="Microsoft Sans Serif"/>
            </a:endParaRPr>
          </a:p>
          <a:p>
            <a:pPr marL="354965">
              <a:lnSpc>
                <a:spcPct val="100000"/>
              </a:lnSpc>
            </a:pPr>
            <a:r>
              <a:rPr sz="2400" spc="-10" dirty="0">
                <a:latin typeface="Microsoft Sans Serif"/>
                <a:cs typeface="Microsoft Sans Serif"/>
              </a:rPr>
              <a:t>субтропики;</a:t>
            </a:r>
            <a:endParaRPr sz="2400">
              <a:latin typeface="Microsoft Sans Serif"/>
              <a:cs typeface="Microsoft Sans Serif"/>
            </a:endParaRPr>
          </a:p>
          <a:p>
            <a:pPr marL="354965" marR="19050" lvl="1" indent="-342900">
              <a:lnSpc>
                <a:spcPct val="100000"/>
              </a:lnSpc>
              <a:buChar char="-"/>
              <a:tabLst>
                <a:tab pos="354965" algn="l"/>
              </a:tabLst>
            </a:pPr>
            <a:r>
              <a:rPr sz="2400" dirty="0">
                <a:latin typeface="Microsoft Sans Serif"/>
                <a:cs typeface="Microsoft Sans Serif"/>
              </a:rPr>
              <a:t>если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появляются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отрицательные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температуры,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то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это </a:t>
            </a:r>
            <a:r>
              <a:rPr sz="2400" spc="-10" dirty="0">
                <a:latin typeface="Microsoft Sans Serif"/>
                <a:cs typeface="Microsoft Sans Serif"/>
              </a:rPr>
              <a:t>умеренный,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субполярный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или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полярный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пояса.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23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825" rIns="0" bIns="0" rtlCol="0">
            <a:spAutoFit/>
          </a:bodyPr>
          <a:lstStyle/>
          <a:p>
            <a:pPr marL="1836420">
              <a:lnSpc>
                <a:spcPct val="100000"/>
              </a:lnSpc>
              <a:spcBef>
                <a:spcPts val="100"/>
              </a:spcBef>
            </a:pPr>
            <a:r>
              <a:rPr dirty="0"/>
              <a:t>Алгоритм</a:t>
            </a:r>
            <a:r>
              <a:rPr spc="-245" dirty="0"/>
              <a:t> </a:t>
            </a:r>
            <a:r>
              <a:rPr spc="-10" dirty="0"/>
              <a:t>решения.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7217" y="1281506"/>
            <a:ext cx="7686675" cy="301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4485" marR="1548765" indent="8509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solidFill>
                  <a:srgbClr val="0D0D0D"/>
                </a:solidFill>
                <a:latin typeface="Times New Roman"/>
                <a:cs typeface="Times New Roman"/>
              </a:rPr>
              <a:t>Если</a:t>
            </a:r>
            <a:r>
              <a:rPr sz="2800" i="1" spc="-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D0D0D"/>
                </a:solidFill>
                <a:latin typeface="Times New Roman"/>
                <a:cs typeface="Times New Roman"/>
              </a:rPr>
              <a:t>два</a:t>
            </a:r>
            <a:r>
              <a:rPr sz="2800" i="1" spc="-8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D0D0D"/>
                </a:solidFill>
                <a:latin typeface="Times New Roman"/>
                <a:cs typeface="Times New Roman"/>
              </a:rPr>
              <a:t>объекта</a:t>
            </a:r>
            <a:r>
              <a:rPr sz="2800" i="1" spc="-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D0D0D"/>
                </a:solidFill>
                <a:latin typeface="Times New Roman"/>
                <a:cs typeface="Times New Roman"/>
              </a:rPr>
              <a:t>находятся </a:t>
            </a:r>
            <a:r>
              <a:rPr sz="2800" i="1" dirty="0">
                <a:solidFill>
                  <a:srgbClr val="0D0D0D"/>
                </a:solidFill>
                <a:latin typeface="Times New Roman"/>
                <a:cs typeface="Times New Roman"/>
              </a:rPr>
              <a:t>в</a:t>
            </a:r>
            <a:r>
              <a:rPr sz="2800" i="1" spc="-9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i="1" spc="-20" dirty="0">
                <a:solidFill>
                  <a:srgbClr val="0D0D0D"/>
                </a:solidFill>
                <a:latin typeface="Times New Roman"/>
                <a:cs typeface="Times New Roman"/>
              </a:rPr>
              <a:t>одном</a:t>
            </a:r>
            <a:r>
              <a:rPr sz="2800" i="1" spc="-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i="1" spc="-20" dirty="0">
                <a:solidFill>
                  <a:srgbClr val="0D0D0D"/>
                </a:solidFill>
                <a:latin typeface="Times New Roman"/>
                <a:cs typeface="Times New Roman"/>
              </a:rPr>
              <a:t>климатическом</a:t>
            </a:r>
            <a:r>
              <a:rPr sz="2800" i="1" spc="-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D0D0D"/>
                </a:solidFill>
                <a:latin typeface="Times New Roman"/>
                <a:cs typeface="Times New Roman"/>
              </a:rPr>
              <a:t>поясе</a:t>
            </a:r>
            <a:endParaRPr sz="2800">
              <a:latin typeface="Times New Roman"/>
              <a:cs typeface="Times New Roman"/>
            </a:endParaRPr>
          </a:p>
          <a:p>
            <a:pPr marL="405130" indent="-392430">
              <a:lnSpc>
                <a:spcPct val="100000"/>
              </a:lnSpc>
              <a:spcBef>
                <a:spcPts val="1445"/>
              </a:spcBef>
              <a:buAutoNum type="arabicPeriod" startAt="3"/>
              <a:tabLst>
                <a:tab pos="405130" algn="l"/>
              </a:tabLst>
            </a:pPr>
            <a:r>
              <a:rPr sz="2800" b="1" spc="-10" dirty="0">
                <a:latin typeface="Arial"/>
                <a:cs typeface="Arial"/>
              </a:rPr>
              <a:t>Рассмотрите</a:t>
            </a:r>
            <a:r>
              <a:rPr sz="2800" b="1" spc="-16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количество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осадков: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  <a:buFont typeface="Arial"/>
              <a:buAutoNum type="arabicPeriod" startAt="3"/>
            </a:pPr>
            <a:endParaRPr sz="2800">
              <a:latin typeface="Arial"/>
              <a:cs typeface="Arial"/>
            </a:endParaRPr>
          </a:p>
          <a:p>
            <a:pPr marL="354965" marR="662940" lvl="1" indent="-342900">
              <a:lnSpc>
                <a:spcPct val="100000"/>
              </a:lnSpc>
              <a:spcBef>
                <a:spcPts val="5"/>
              </a:spcBef>
              <a:buChar char="-"/>
              <a:tabLst>
                <a:tab pos="354965" algn="l"/>
              </a:tabLst>
            </a:pPr>
            <a:r>
              <a:rPr sz="2400" dirty="0">
                <a:latin typeface="Microsoft Sans Serif"/>
                <a:cs typeface="Microsoft Sans Serif"/>
              </a:rPr>
              <a:t>наибольшее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количество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осадков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приморских районах;</a:t>
            </a:r>
            <a:endParaRPr sz="2400">
              <a:latin typeface="Microsoft Sans Serif"/>
              <a:cs typeface="Microsoft Sans Serif"/>
            </a:endParaRPr>
          </a:p>
          <a:p>
            <a:pPr marL="354965" lvl="1" indent="-342265">
              <a:lnSpc>
                <a:spcPct val="100000"/>
              </a:lnSpc>
              <a:buChar char="-"/>
              <a:tabLst>
                <a:tab pos="354965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наименьшее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во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внутриконтинентальных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районах;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825" rIns="0" bIns="0" rtlCol="0">
            <a:spAutoFit/>
          </a:bodyPr>
          <a:lstStyle/>
          <a:p>
            <a:pPr marL="1676400">
              <a:lnSpc>
                <a:spcPct val="100000"/>
              </a:lnSpc>
              <a:spcBef>
                <a:spcPts val="100"/>
              </a:spcBef>
            </a:pPr>
            <a:r>
              <a:rPr dirty="0"/>
              <a:t>Рассмотрим</a:t>
            </a:r>
            <a:r>
              <a:rPr spc="-235" dirty="0"/>
              <a:t> </a:t>
            </a:r>
            <a:r>
              <a:rPr spc="-10" dirty="0"/>
              <a:t>пример!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31800" y="739775"/>
            <a:ext cx="8677275" cy="6080125"/>
            <a:chOff x="431800" y="739775"/>
            <a:chExt cx="8677275" cy="60801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8938" y="2205099"/>
              <a:ext cx="7850124" cy="46147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800" y="739775"/>
              <a:ext cx="3711575" cy="25876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1163" y="1801367"/>
              <a:ext cx="2717291" cy="11521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7900" y="1840070"/>
              <a:ext cx="2606040" cy="1028700"/>
            </a:xfrm>
            <a:custGeom>
              <a:avLst/>
              <a:gdLst/>
              <a:ahLst/>
              <a:cxnLst/>
              <a:rect l="l" t="t" r="r" b="b"/>
              <a:pathLst>
                <a:path w="2606040" h="1028700">
                  <a:moveTo>
                    <a:pt x="0" y="1028478"/>
                  </a:moveTo>
                  <a:lnTo>
                    <a:pt x="51914" y="1017112"/>
                  </a:lnTo>
                  <a:lnTo>
                    <a:pt x="103503" y="1005005"/>
                  </a:lnTo>
                  <a:lnTo>
                    <a:pt x="154441" y="991431"/>
                  </a:lnTo>
                  <a:lnTo>
                    <a:pt x="204403" y="975662"/>
                  </a:lnTo>
                  <a:lnTo>
                    <a:pt x="253064" y="956970"/>
                  </a:lnTo>
                  <a:lnTo>
                    <a:pt x="300098" y="934627"/>
                  </a:lnTo>
                  <a:lnTo>
                    <a:pt x="345180" y="907906"/>
                  </a:lnTo>
                  <a:lnTo>
                    <a:pt x="387984" y="876078"/>
                  </a:lnTo>
                  <a:lnTo>
                    <a:pt x="419946" y="845470"/>
                  </a:lnTo>
                  <a:lnTo>
                    <a:pt x="449638" y="809841"/>
                  </a:lnTo>
                  <a:lnTo>
                    <a:pt x="477560" y="770274"/>
                  </a:lnTo>
                  <a:lnTo>
                    <a:pt x="504209" y="727852"/>
                  </a:lnTo>
                  <a:lnTo>
                    <a:pt x="530082" y="683658"/>
                  </a:lnTo>
                  <a:lnTo>
                    <a:pt x="555676" y="638773"/>
                  </a:lnTo>
                  <a:lnTo>
                    <a:pt x="581490" y="594282"/>
                  </a:lnTo>
                  <a:lnTo>
                    <a:pt x="608022" y="551267"/>
                  </a:lnTo>
                  <a:lnTo>
                    <a:pt x="635767" y="510811"/>
                  </a:lnTo>
                  <a:lnTo>
                    <a:pt x="665226" y="473996"/>
                  </a:lnTo>
                  <a:lnTo>
                    <a:pt x="699741" y="435930"/>
                  </a:lnTo>
                  <a:lnTo>
                    <a:pt x="735401" y="398890"/>
                  </a:lnTo>
                  <a:lnTo>
                    <a:pt x="771976" y="363050"/>
                  </a:lnTo>
                  <a:lnTo>
                    <a:pt x="809238" y="328580"/>
                  </a:lnTo>
                  <a:lnTo>
                    <a:pt x="846958" y="295652"/>
                  </a:lnTo>
                  <a:lnTo>
                    <a:pt x="884907" y="264437"/>
                  </a:lnTo>
                  <a:lnTo>
                    <a:pt x="922856" y="235107"/>
                  </a:lnTo>
                  <a:lnTo>
                    <a:pt x="960576" y="207832"/>
                  </a:lnTo>
                  <a:lnTo>
                    <a:pt x="997838" y="182785"/>
                  </a:lnTo>
                  <a:lnTo>
                    <a:pt x="1045835" y="154009"/>
                  </a:lnTo>
                  <a:lnTo>
                    <a:pt x="1094470" y="128832"/>
                  </a:lnTo>
                  <a:lnTo>
                    <a:pt x="1143266" y="106888"/>
                  </a:lnTo>
                  <a:lnTo>
                    <a:pt x="1191742" y="87809"/>
                  </a:lnTo>
                  <a:lnTo>
                    <a:pt x="1239418" y="71229"/>
                  </a:lnTo>
                  <a:lnTo>
                    <a:pt x="1285815" y="56782"/>
                  </a:lnTo>
                  <a:lnTo>
                    <a:pt x="1330452" y="44101"/>
                  </a:lnTo>
                  <a:lnTo>
                    <a:pt x="1379518" y="29712"/>
                  </a:lnTo>
                  <a:lnTo>
                    <a:pt x="1425890" y="15898"/>
                  </a:lnTo>
                  <a:lnTo>
                    <a:pt x="1470723" y="5160"/>
                  </a:lnTo>
                  <a:lnTo>
                    <a:pt x="1515175" y="0"/>
                  </a:lnTo>
                  <a:lnTo>
                    <a:pt x="1560404" y="2918"/>
                  </a:lnTo>
                  <a:lnTo>
                    <a:pt x="1607566" y="16415"/>
                  </a:lnTo>
                  <a:lnTo>
                    <a:pt x="1644640" y="35208"/>
                  </a:lnTo>
                  <a:lnTo>
                    <a:pt x="1682821" y="61125"/>
                  </a:lnTo>
                  <a:lnTo>
                    <a:pt x="1721705" y="92624"/>
                  </a:lnTo>
                  <a:lnTo>
                    <a:pt x="1760886" y="128160"/>
                  </a:lnTo>
                  <a:lnTo>
                    <a:pt x="1799961" y="166190"/>
                  </a:lnTo>
                  <a:lnTo>
                    <a:pt x="1838523" y="205171"/>
                  </a:lnTo>
                  <a:lnTo>
                    <a:pt x="1876169" y="243560"/>
                  </a:lnTo>
                  <a:lnTo>
                    <a:pt x="1912493" y="279813"/>
                  </a:lnTo>
                  <a:lnTo>
                    <a:pt x="1946422" y="314319"/>
                  </a:lnTo>
                  <a:lnTo>
                    <a:pt x="1977953" y="348711"/>
                  </a:lnTo>
                  <a:lnTo>
                    <a:pt x="2008138" y="383317"/>
                  </a:lnTo>
                  <a:lnTo>
                    <a:pt x="2038032" y="418466"/>
                  </a:lnTo>
                  <a:lnTo>
                    <a:pt x="2068688" y="454483"/>
                  </a:lnTo>
                  <a:lnTo>
                    <a:pt x="2101159" y="491697"/>
                  </a:lnTo>
                  <a:lnTo>
                    <a:pt x="2136500" y="530435"/>
                  </a:lnTo>
                  <a:lnTo>
                    <a:pt x="2175764" y="571024"/>
                  </a:lnTo>
                  <a:lnTo>
                    <a:pt x="2208707" y="603432"/>
                  </a:lnTo>
                  <a:lnTo>
                    <a:pt x="2246207" y="639448"/>
                  </a:lnTo>
                  <a:lnTo>
                    <a:pt x="2286986" y="677978"/>
                  </a:lnTo>
                  <a:lnTo>
                    <a:pt x="2329762" y="717926"/>
                  </a:lnTo>
                  <a:lnTo>
                    <a:pt x="2373255" y="758199"/>
                  </a:lnTo>
                  <a:lnTo>
                    <a:pt x="2416185" y="797699"/>
                  </a:lnTo>
                  <a:lnTo>
                    <a:pt x="2457273" y="835333"/>
                  </a:lnTo>
                  <a:lnTo>
                    <a:pt x="2495237" y="870004"/>
                  </a:lnTo>
                  <a:lnTo>
                    <a:pt x="2528799" y="900618"/>
                  </a:lnTo>
                  <a:lnTo>
                    <a:pt x="2556677" y="926080"/>
                  </a:lnTo>
                  <a:lnTo>
                    <a:pt x="2577591" y="945293"/>
                  </a:lnTo>
                  <a:lnTo>
                    <a:pt x="2605913" y="971364"/>
                  </a:lnTo>
                  <a:lnTo>
                    <a:pt x="2604039" y="969169"/>
                  </a:lnTo>
                  <a:lnTo>
                    <a:pt x="2582021" y="948115"/>
                  </a:lnTo>
                  <a:lnTo>
                    <a:pt x="2549905" y="917607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78000" y="1545463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D0D0D"/>
                </a:solidFill>
                <a:latin typeface="Arial"/>
                <a:cs typeface="Arial"/>
              </a:rPr>
              <a:t>С.Ш.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9100" y="2552700"/>
            <a:ext cx="7307580" cy="3474720"/>
            <a:chOff x="419100" y="2552700"/>
            <a:chExt cx="7307580" cy="3474720"/>
          </a:xfrm>
        </p:grpSpPr>
        <p:sp>
          <p:nvSpPr>
            <p:cNvPr id="16" name="object 16"/>
            <p:cNvSpPr/>
            <p:nvPr/>
          </p:nvSpPr>
          <p:spPr>
            <a:xfrm>
              <a:off x="431800" y="2565400"/>
              <a:ext cx="763905" cy="846455"/>
            </a:xfrm>
            <a:custGeom>
              <a:avLst/>
              <a:gdLst/>
              <a:ahLst/>
              <a:cxnLst/>
              <a:rect l="l" t="t" r="r" b="b"/>
              <a:pathLst>
                <a:path w="763905" h="846454">
                  <a:moveTo>
                    <a:pt x="0" y="423037"/>
                  </a:moveTo>
                  <a:lnTo>
                    <a:pt x="2568" y="373693"/>
                  </a:lnTo>
                  <a:lnTo>
                    <a:pt x="10083" y="326024"/>
                  </a:lnTo>
                  <a:lnTo>
                    <a:pt x="22257" y="280346"/>
                  </a:lnTo>
                  <a:lnTo>
                    <a:pt x="38805" y="236977"/>
                  </a:lnTo>
                  <a:lnTo>
                    <a:pt x="59439" y="196232"/>
                  </a:lnTo>
                  <a:lnTo>
                    <a:pt x="83874" y="158430"/>
                  </a:lnTo>
                  <a:lnTo>
                    <a:pt x="111823" y="123888"/>
                  </a:lnTo>
                  <a:lnTo>
                    <a:pt x="143000" y="92922"/>
                  </a:lnTo>
                  <a:lnTo>
                    <a:pt x="177117" y="65851"/>
                  </a:lnTo>
                  <a:lnTo>
                    <a:pt x="213890" y="42990"/>
                  </a:lnTo>
                  <a:lnTo>
                    <a:pt x="253031" y="24657"/>
                  </a:lnTo>
                  <a:lnTo>
                    <a:pt x="294254" y="11170"/>
                  </a:lnTo>
                  <a:lnTo>
                    <a:pt x="337272" y="2845"/>
                  </a:lnTo>
                  <a:lnTo>
                    <a:pt x="381800" y="0"/>
                  </a:lnTo>
                  <a:lnTo>
                    <a:pt x="426325" y="2845"/>
                  </a:lnTo>
                  <a:lnTo>
                    <a:pt x="469341" y="11170"/>
                  </a:lnTo>
                  <a:lnTo>
                    <a:pt x="510562" y="24657"/>
                  </a:lnTo>
                  <a:lnTo>
                    <a:pt x="549701" y="42990"/>
                  </a:lnTo>
                  <a:lnTo>
                    <a:pt x="586473" y="65851"/>
                  </a:lnTo>
                  <a:lnTo>
                    <a:pt x="620589" y="92922"/>
                  </a:lnTo>
                  <a:lnTo>
                    <a:pt x="651765" y="123888"/>
                  </a:lnTo>
                  <a:lnTo>
                    <a:pt x="679713" y="158430"/>
                  </a:lnTo>
                  <a:lnTo>
                    <a:pt x="704148" y="196232"/>
                  </a:lnTo>
                  <a:lnTo>
                    <a:pt x="724782" y="236977"/>
                  </a:lnTo>
                  <a:lnTo>
                    <a:pt x="741330" y="280346"/>
                  </a:lnTo>
                  <a:lnTo>
                    <a:pt x="753504" y="326024"/>
                  </a:lnTo>
                  <a:lnTo>
                    <a:pt x="761018" y="373693"/>
                  </a:lnTo>
                  <a:lnTo>
                    <a:pt x="763587" y="423037"/>
                  </a:lnTo>
                  <a:lnTo>
                    <a:pt x="761018" y="472381"/>
                  </a:lnTo>
                  <a:lnTo>
                    <a:pt x="753504" y="520056"/>
                  </a:lnTo>
                  <a:lnTo>
                    <a:pt x="741330" y="565742"/>
                  </a:lnTo>
                  <a:lnTo>
                    <a:pt x="724782" y="609121"/>
                  </a:lnTo>
                  <a:lnTo>
                    <a:pt x="704148" y="649878"/>
                  </a:lnTo>
                  <a:lnTo>
                    <a:pt x="679713" y="687693"/>
                  </a:lnTo>
                  <a:lnTo>
                    <a:pt x="651765" y="722249"/>
                  </a:lnTo>
                  <a:lnTo>
                    <a:pt x="620589" y="753228"/>
                  </a:lnTo>
                  <a:lnTo>
                    <a:pt x="586473" y="780312"/>
                  </a:lnTo>
                  <a:lnTo>
                    <a:pt x="549701" y="803185"/>
                  </a:lnTo>
                  <a:lnTo>
                    <a:pt x="510562" y="821528"/>
                  </a:lnTo>
                  <a:lnTo>
                    <a:pt x="469341" y="835023"/>
                  </a:lnTo>
                  <a:lnTo>
                    <a:pt x="426325" y="843353"/>
                  </a:lnTo>
                  <a:lnTo>
                    <a:pt x="381800" y="846201"/>
                  </a:lnTo>
                  <a:lnTo>
                    <a:pt x="337272" y="843353"/>
                  </a:lnTo>
                  <a:lnTo>
                    <a:pt x="294254" y="835023"/>
                  </a:lnTo>
                  <a:lnTo>
                    <a:pt x="253031" y="821528"/>
                  </a:lnTo>
                  <a:lnTo>
                    <a:pt x="213890" y="803185"/>
                  </a:lnTo>
                  <a:lnTo>
                    <a:pt x="177117" y="780312"/>
                  </a:lnTo>
                  <a:lnTo>
                    <a:pt x="143000" y="753228"/>
                  </a:lnTo>
                  <a:lnTo>
                    <a:pt x="111823" y="722248"/>
                  </a:lnTo>
                  <a:lnTo>
                    <a:pt x="83874" y="687693"/>
                  </a:lnTo>
                  <a:lnTo>
                    <a:pt x="59439" y="649878"/>
                  </a:lnTo>
                  <a:lnTo>
                    <a:pt x="38805" y="609121"/>
                  </a:lnTo>
                  <a:lnTo>
                    <a:pt x="22257" y="565742"/>
                  </a:lnTo>
                  <a:lnTo>
                    <a:pt x="10083" y="520056"/>
                  </a:lnTo>
                  <a:lnTo>
                    <a:pt x="2568" y="472381"/>
                  </a:lnTo>
                  <a:lnTo>
                    <a:pt x="0" y="42303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6723" y="5343144"/>
              <a:ext cx="547115" cy="6842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4951" y="5344667"/>
              <a:ext cx="508888" cy="68122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35375" y="5373751"/>
              <a:ext cx="360680" cy="576580"/>
            </a:xfrm>
            <a:custGeom>
              <a:avLst/>
              <a:gdLst/>
              <a:ahLst/>
              <a:cxnLst/>
              <a:rect l="l" t="t" r="r" b="b"/>
              <a:pathLst>
                <a:path w="360679" h="576579">
                  <a:moveTo>
                    <a:pt x="360425" y="0"/>
                  </a:moveTo>
                  <a:lnTo>
                    <a:pt x="0" y="576199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8040" y="5198364"/>
              <a:ext cx="547116" cy="6842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16775" y="5199888"/>
              <a:ext cx="509905" cy="6812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308850" y="5229225"/>
              <a:ext cx="358775" cy="576580"/>
            </a:xfrm>
            <a:custGeom>
              <a:avLst/>
              <a:gdLst/>
              <a:ahLst/>
              <a:cxnLst/>
              <a:rect l="l" t="t" r="r" b="b"/>
              <a:pathLst>
                <a:path w="358775" h="576579">
                  <a:moveTo>
                    <a:pt x="358775" y="0"/>
                  </a:moveTo>
                  <a:lnTo>
                    <a:pt x="0" y="576262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82796" y="2965704"/>
              <a:ext cx="547115" cy="6842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21150" y="2967227"/>
              <a:ext cx="510286" cy="6827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11701" y="2997200"/>
              <a:ext cx="360680" cy="576580"/>
            </a:xfrm>
            <a:custGeom>
              <a:avLst/>
              <a:gdLst/>
              <a:ahLst/>
              <a:cxnLst/>
              <a:rect l="l" t="t" r="r" b="b"/>
              <a:pathLst>
                <a:path w="360679" h="576579">
                  <a:moveTo>
                    <a:pt x="360299" y="0"/>
                  </a:moveTo>
                  <a:lnTo>
                    <a:pt x="0" y="57632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03800" y="2720975"/>
              <a:ext cx="763905" cy="636905"/>
            </a:xfrm>
            <a:custGeom>
              <a:avLst/>
              <a:gdLst/>
              <a:ahLst/>
              <a:cxnLst/>
              <a:rect l="l" t="t" r="r" b="b"/>
              <a:pathLst>
                <a:path w="763904" h="636904">
                  <a:moveTo>
                    <a:pt x="0" y="318262"/>
                  </a:moveTo>
                  <a:lnTo>
                    <a:pt x="3485" y="275076"/>
                  </a:lnTo>
                  <a:lnTo>
                    <a:pt x="13638" y="233656"/>
                  </a:lnTo>
                  <a:lnTo>
                    <a:pt x="30003" y="194381"/>
                  </a:lnTo>
                  <a:lnTo>
                    <a:pt x="52126" y="157630"/>
                  </a:lnTo>
                  <a:lnTo>
                    <a:pt x="79551" y="123782"/>
                  </a:lnTo>
                  <a:lnTo>
                    <a:pt x="111823" y="93218"/>
                  </a:lnTo>
                  <a:lnTo>
                    <a:pt x="148487" y="66314"/>
                  </a:lnTo>
                  <a:lnTo>
                    <a:pt x="189088" y="43452"/>
                  </a:lnTo>
                  <a:lnTo>
                    <a:pt x="233171" y="25011"/>
                  </a:lnTo>
                  <a:lnTo>
                    <a:pt x="280281" y="11368"/>
                  </a:lnTo>
                  <a:lnTo>
                    <a:pt x="329963" y="2905"/>
                  </a:lnTo>
                  <a:lnTo>
                    <a:pt x="381762" y="0"/>
                  </a:lnTo>
                  <a:lnTo>
                    <a:pt x="433589" y="2905"/>
                  </a:lnTo>
                  <a:lnTo>
                    <a:pt x="483295" y="11368"/>
                  </a:lnTo>
                  <a:lnTo>
                    <a:pt x="530425" y="25011"/>
                  </a:lnTo>
                  <a:lnTo>
                    <a:pt x="574524" y="43452"/>
                  </a:lnTo>
                  <a:lnTo>
                    <a:pt x="615138" y="66314"/>
                  </a:lnTo>
                  <a:lnTo>
                    <a:pt x="651811" y="93218"/>
                  </a:lnTo>
                  <a:lnTo>
                    <a:pt x="684090" y="123782"/>
                  </a:lnTo>
                  <a:lnTo>
                    <a:pt x="711519" y="157630"/>
                  </a:lnTo>
                  <a:lnTo>
                    <a:pt x="733645" y="194381"/>
                  </a:lnTo>
                  <a:lnTo>
                    <a:pt x="750012" y="233656"/>
                  </a:lnTo>
                  <a:lnTo>
                    <a:pt x="760165" y="275076"/>
                  </a:lnTo>
                  <a:lnTo>
                    <a:pt x="763651" y="318262"/>
                  </a:lnTo>
                  <a:lnTo>
                    <a:pt x="760165" y="361450"/>
                  </a:lnTo>
                  <a:lnTo>
                    <a:pt x="750012" y="402876"/>
                  </a:lnTo>
                  <a:lnTo>
                    <a:pt x="733645" y="442162"/>
                  </a:lnTo>
                  <a:lnTo>
                    <a:pt x="711519" y="478926"/>
                  </a:lnTo>
                  <a:lnTo>
                    <a:pt x="684090" y="512788"/>
                  </a:lnTo>
                  <a:lnTo>
                    <a:pt x="651811" y="543369"/>
                  </a:lnTo>
                  <a:lnTo>
                    <a:pt x="615138" y="570288"/>
                  </a:lnTo>
                  <a:lnTo>
                    <a:pt x="574524" y="593165"/>
                  </a:lnTo>
                  <a:lnTo>
                    <a:pt x="530425" y="611620"/>
                  </a:lnTo>
                  <a:lnTo>
                    <a:pt x="483295" y="625272"/>
                  </a:lnTo>
                  <a:lnTo>
                    <a:pt x="433589" y="633743"/>
                  </a:lnTo>
                  <a:lnTo>
                    <a:pt x="381762" y="636651"/>
                  </a:lnTo>
                  <a:lnTo>
                    <a:pt x="329963" y="633743"/>
                  </a:lnTo>
                  <a:lnTo>
                    <a:pt x="280281" y="625272"/>
                  </a:lnTo>
                  <a:lnTo>
                    <a:pt x="233172" y="611620"/>
                  </a:lnTo>
                  <a:lnTo>
                    <a:pt x="189088" y="593165"/>
                  </a:lnTo>
                  <a:lnTo>
                    <a:pt x="148487" y="570288"/>
                  </a:lnTo>
                  <a:lnTo>
                    <a:pt x="111823" y="543369"/>
                  </a:lnTo>
                  <a:lnTo>
                    <a:pt x="79551" y="512788"/>
                  </a:lnTo>
                  <a:lnTo>
                    <a:pt x="52126" y="478926"/>
                  </a:lnTo>
                  <a:lnTo>
                    <a:pt x="30003" y="442162"/>
                  </a:lnTo>
                  <a:lnTo>
                    <a:pt x="13638" y="402876"/>
                  </a:lnTo>
                  <a:lnTo>
                    <a:pt x="3485" y="361450"/>
                  </a:lnTo>
                  <a:lnTo>
                    <a:pt x="0" y="318262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925" y="2420936"/>
              <a:ext cx="7966075" cy="43656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37" y="620776"/>
              <a:ext cx="2995549" cy="254952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238" rIns="0" bIns="0" rtlCol="0">
            <a:spAutoFit/>
          </a:bodyPr>
          <a:lstStyle/>
          <a:p>
            <a:pPr marL="167957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Выполни</a:t>
            </a:r>
            <a:r>
              <a:rPr sz="2800" spc="-145" dirty="0"/>
              <a:t> </a:t>
            </a:r>
            <a:r>
              <a:rPr sz="2800" spc="-10" dirty="0"/>
              <a:t>самостоятельно!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6804025" y="3789426"/>
            <a:ext cx="763905" cy="635000"/>
          </a:xfrm>
          <a:custGeom>
            <a:avLst/>
            <a:gdLst/>
            <a:ahLst/>
            <a:cxnLst/>
            <a:rect l="l" t="t" r="r" b="b"/>
            <a:pathLst>
              <a:path w="763904" h="635000">
                <a:moveTo>
                  <a:pt x="0" y="317500"/>
                </a:moveTo>
                <a:lnTo>
                  <a:pt x="3485" y="274409"/>
                </a:lnTo>
                <a:lnTo>
                  <a:pt x="13638" y="233083"/>
                </a:lnTo>
                <a:lnTo>
                  <a:pt x="30003" y="193899"/>
                </a:lnTo>
                <a:lnTo>
                  <a:pt x="52126" y="157235"/>
                </a:lnTo>
                <a:lnTo>
                  <a:pt x="79551" y="123469"/>
                </a:lnTo>
                <a:lnTo>
                  <a:pt x="111823" y="92979"/>
                </a:lnTo>
                <a:lnTo>
                  <a:pt x="148487" y="66143"/>
                </a:lnTo>
                <a:lnTo>
                  <a:pt x="189088" y="43339"/>
                </a:lnTo>
                <a:lnTo>
                  <a:pt x="233172" y="24945"/>
                </a:lnTo>
                <a:lnTo>
                  <a:pt x="280281" y="11338"/>
                </a:lnTo>
                <a:lnTo>
                  <a:pt x="329963" y="2897"/>
                </a:lnTo>
                <a:lnTo>
                  <a:pt x="381761" y="0"/>
                </a:lnTo>
                <a:lnTo>
                  <a:pt x="433589" y="2897"/>
                </a:lnTo>
                <a:lnTo>
                  <a:pt x="483295" y="11338"/>
                </a:lnTo>
                <a:lnTo>
                  <a:pt x="530425" y="24945"/>
                </a:lnTo>
                <a:lnTo>
                  <a:pt x="574524" y="43339"/>
                </a:lnTo>
                <a:lnTo>
                  <a:pt x="615138" y="66143"/>
                </a:lnTo>
                <a:lnTo>
                  <a:pt x="651811" y="92979"/>
                </a:lnTo>
                <a:lnTo>
                  <a:pt x="684090" y="123469"/>
                </a:lnTo>
                <a:lnTo>
                  <a:pt x="711519" y="157235"/>
                </a:lnTo>
                <a:lnTo>
                  <a:pt x="733645" y="193899"/>
                </a:lnTo>
                <a:lnTo>
                  <a:pt x="750012" y="233083"/>
                </a:lnTo>
                <a:lnTo>
                  <a:pt x="760165" y="274409"/>
                </a:lnTo>
                <a:lnTo>
                  <a:pt x="763651" y="317500"/>
                </a:lnTo>
                <a:lnTo>
                  <a:pt x="760165" y="360563"/>
                </a:lnTo>
                <a:lnTo>
                  <a:pt x="750012" y="401872"/>
                </a:lnTo>
                <a:lnTo>
                  <a:pt x="733645" y="441047"/>
                </a:lnTo>
                <a:lnTo>
                  <a:pt x="711519" y="477708"/>
                </a:lnTo>
                <a:lnTo>
                  <a:pt x="684090" y="511476"/>
                </a:lnTo>
                <a:lnTo>
                  <a:pt x="651811" y="541972"/>
                </a:lnTo>
                <a:lnTo>
                  <a:pt x="615138" y="568817"/>
                </a:lnTo>
                <a:lnTo>
                  <a:pt x="574524" y="591631"/>
                </a:lnTo>
                <a:lnTo>
                  <a:pt x="530425" y="610036"/>
                </a:lnTo>
                <a:lnTo>
                  <a:pt x="483295" y="623652"/>
                </a:lnTo>
                <a:lnTo>
                  <a:pt x="433589" y="632099"/>
                </a:lnTo>
                <a:lnTo>
                  <a:pt x="381761" y="635000"/>
                </a:lnTo>
                <a:lnTo>
                  <a:pt x="329963" y="632099"/>
                </a:lnTo>
                <a:lnTo>
                  <a:pt x="280281" y="623652"/>
                </a:lnTo>
                <a:lnTo>
                  <a:pt x="233172" y="610036"/>
                </a:lnTo>
                <a:lnTo>
                  <a:pt x="189088" y="591631"/>
                </a:lnTo>
                <a:lnTo>
                  <a:pt x="148487" y="568817"/>
                </a:lnTo>
                <a:lnTo>
                  <a:pt x="111823" y="541972"/>
                </a:lnTo>
                <a:lnTo>
                  <a:pt x="79551" y="511476"/>
                </a:lnTo>
                <a:lnTo>
                  <a:pt x="52126" y="477708"/>
                </a:lnTo>
                <a:lnTo>
                  <a:pt x="30003" y="441047"/>
                </a:lnTo>
                <a:lnTo>
                  <a:pt x="13638" y="401872"/>
                </a:lnTo>
                <a:lnTo>
                  <a:pt x="3485" y="360563"/>
                </a:lnTo>
                <a:lnTo>
                  <a:pt x="0" y="3175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86169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Выполни</a:t>
            </a:r>
            <a:r>
              <a:rPr spc="-200" dirty="0"/>
              <a:t> </a:t>
            </a:r>
            <a:r>
              <a:rPr spc="-10" dirty="0"/>
              <a:t>самостоятельно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Выполни</a:t>
            </a:r>
            <a:r>
              <a:rPr spc="-130" dirty="0"/>
              <a:t> </a:t>
            </a:r>
            <a:r>
              <a:rPr dirty="0"/>
              <a:t>задания</a:t>
            </a:r>
            <a:r>
              <a:rPr spc="-135" dirty="0"/>
              <a:t> </a:t>
            </a:r>
            <a:r>
              <a:rPr dirty="0"/>
              <a:t>по</a:t>
            </a:r>
            <a:r>
              <a:rPr spc="-120" dirty="0"/>
              <a:t> </a:t>
            </a:r>
            <a:r>
              <a:rPr dirty="0"/>
              <a:t>теме</a:t>
            </a:r>
            <a:r>
              <a:rPr spc="-90" dirty="0"/>
              <a:t> </a:t>
            </a:r>
            <a:r>
              <a:rPr dirty="0"/>
              <a:t>«Климат».</a:t>
            </a:r>
            <a:r>
              <a:rPr spc="-95" dirty="0"/>
              <a:t> </a:t>
            </a:r>
            <a:r>
              <a:rPr spc="-50" dirty="0"/>
              <a:t>В</a:t>
            </a: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таблице,</a:t>
            </a:r>
            <a:r>
              <a:rPr spc="-90" dirty="0"/>
              <a:t> </a:t>
            </a:r>
            <a:r>
              <a:rPr dirty="0"/>
              <a:t>в</a:t>
            </a:r>
            <a:r>
              <a:rPr spc="-125" dirty="0"/>
              <a:t> </a:t>
            </a:r>
            <a:r>
              <a:rPr dirty="0"/>
              <a:t>строке</a:t>
            </a:r>
            <a:r>
              <a:rPr spc="-85" dirty="0"/>
              <a:t> </a:t>
            </a:r>
            <a:r>
              <a:rPr dirty="0"/>
              <a:t>с</a:t>
            </a:r>
            <a:r>
              <a:rPr spc="-135" dirty="0"/>
              <a:t> </a:t>
            </a:r>
            <a:r>
              <a:rPr dirty="0"/>
              <a:t>номером</a:t>
            </a:r>
            <a:r>
              <a:rPr spc="-100" dirty="0"/>
              <a:t> </a:t>
            </a:r>
            <a:r>
              <a:rPr dirty="0"/>
              <a:t>задания,</a:t>
            </a:r>
            <a:r>
              <a:rPr spc="-140" dirty="0"/>
              <a:t> </a:t>
            </a:r>
            <a:r>
              <a:rPr spc="-10" dirty="0"/>
              <a:t>закрась </a:t>
            </a:r>
            <a:r>
              <a:rPr dirty="0"/>
              <a:t>квадраты,</a:t>
            </a:r>
            <a:r>
              <a:rPr spc="-80" dirty="0"/>
              <a:t> </a:t>
            </a:r>
            <a:r>
              <a:rPr dirty="0"/>
              <a:t>с</a:t>
            </a:r>
            <a:r>
              <a:rPr spc="-114" dirty="0"/>
              <a:t> </a:t>
            </a:r>
            <a:r>
              <a:rPr dirty="0"/>
              <a:t>правильным,</a:t>
            </a:r>
            <a:r>
              <a:rPr spc="-90" dirty="0"/>
              <a:t> </a:t>
            </a:r>
            <a:r>
              <a:rPr dirty="0"/>
              <a:t>на</a:t>
            </a:r>
            <a:r>
              <a:rPr spc="-110" dirty="0"/>
              <a:t> </a:t>
            </a:r>
            <a:r>
              <a:rPr dirty="0"/>
              <a:t>твой</a:t>
            </a:r>
            <a:r>
              <a:rPr spc="-80" dirty="0"/>
              <a:t> </a:t>
            </a:r>
            <a:r>
              <a:rPr spc="-10" dirty="0"/>
              <a:t>взгляд, вариантом</a:t>
            </a:r>
            <a:r>
              <a:rPr spc="-135" dirty="0"/>
              <a:t> </a:t>
            </a:r>
            <a:r>
              <a:rPr spc="-10" dirty="0"/>
              <a:t>ответа.</a:t>
            </a:r>
            <a:r>
              <a:rPr spc="-130" dirty="0"/>
              <a:t> </a:t>
            </a:r>
            <a:r>
              <a:rPr spc="-10" dirty="0"/>
              <a:t>Увидишь,</a:t>
            </a:r>
            <a:r>
              <a:rPr spc="-140" dirty="0"/>
              <a:t> </a:t>
            </a:r>
            <a:r>
              <a:rPr dirty="0"/>
              <a:t>что</a:t>
            </a:r>
            <a:r>
              <a:rPr spc="-130" dirty="0"/>
              <a:t> </a:t>
            </a:r>
            <a:r>
              <a:rPr spc="-10" dirty="0"/>
              <a:t>получится, </a:t>
            </a:r>
            <a:r>
              <a:rPr dirty="0"/>
              <a:t>если</a:t>
            </a:r>
            <a:r>
              <a:rPr spc="-114" dirty="0"/>
              <a:t> </a:t>
            </a:r>
            <a:r>
              <a:rPr dirty="0"/>
              <a:t>ты</a:t>
            </a:r>
            <a:r>
              <a:rPr spc="-80" dirty="0"/>
              <a:t> </a:t>
            </a:r>
            <a:r>
              <a:rPr dirty="0"/>
              <a:t>все</a:t>
            </a:r>
            <a:r>
              <a:rPr spc="-105" dirty="0"/>
              <a:t> </a:t>
            </a:r>
            <a:r>
              <a:rPr dirty="0"/>
              <a:t>правильно</a:t>
            </a:r>
            <a:r>
              <a:rPr spc="-105" dirty="0"/>
              <a:t> </a:t>
            </a:r>
            <a:r>
              <a:rPr spc="-10" dirty="0"/>
              <a:t>выполнил.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11551" y="3698726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2652" y="3698726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68089" y="3698726"/>
            <a:ext cx="15748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б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1146" y="3698726"/>
            <a:ext cx="15748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б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4329" y="3698726"/>
            <a:ext cx="1568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0059" y="3698726"/>
            <a:ext cx="1060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60" dirty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19873" y="3698726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11551" y="4231872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85032" y="4231872"/>
            <a:ext cx="15748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б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8089" y="4231872"/>
            <a:ext cx="1568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8765" y="4231872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0238" y="4231872"/>
            <a:ext cx="1060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60" dirty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35675" y="4231872"/>
            <a:ext cx="15748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б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19873" y="4231872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11551" y="4764637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84778" y="4764637"/>
            <a:ext cx="1568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75709" y="4764637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58765" y="4764637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60238" y="4764637"/>
            <a:ext cx="1060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60" dirty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35675" y="4764637"/>
            <a:ext cx="15748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б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19873" y="4764637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11551" y="5297783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85032" y="5297783"/>
            <a:ext cx="15748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б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68089" y="5297783"/>
            <a:ext cx="1568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8765" y="5297783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34329" y="5297783"/>
            <a:ext cx="1568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60059" y="5297783"/>
            <a:ext cx="1060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60" dirty="0">
                <a:solidFill>
                  <a:srgbClr val="0D0D0D"/>
                </a:solidFill>
                <a:latin typeface="Arial"/>
                <a:cs typeface="Arial"/>
              </a:rPr>
              <a:t>г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19873" y="5297783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11551" y="5830577"/>
            <a:ext cx="1422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71061" y="5830577"/>
            <a:ext cx="1841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54372" y="5830577"/>
            <a:ext cx="1841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37429" y="5830577"/>
            <a:ext cx="1841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20614" y="5830577"/>
            <a:ext cx="1841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21959" y="5830577"/>
            <a:ext cx="1841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19873" y="5830577"/>
            <a:ext cx="14224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b="1" spc="-50" dirty="0">
                <a:solidFill>
                  <a:srgbClr val="0D0D0D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1685925" y="3567176"/>
          <a:ext cx="6263639" cy="2663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9270"/>
                <a:gridCol w="582930"/>
                <a:gridCol w="582930"/>
                <a:gridCol w="582930"/>
                <a:gridCol w="582929"/>
                <a:gridCol w="617220"/>
                <a:gridCol w="1535430"/>
              </a:tblGrid>
              <a:tr h="5327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г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г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г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г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00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2288" y="6337198"/>
            <a:ext cx="8870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336699"/>
                </a:solidFill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5" y="266700"/>
              <a:ext cx="8734425" cy="12001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1750" y="2832100"/>
              <a:ext cx="4032250" cy="4025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7353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6699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1066800" y="1127505"/>
            <a:ext cx="6758305" cy="878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2105" marR="5080" indent="-1590040">
              <a:lnSpc>
                <a:spcPct val="100000"/>
              </a:lnSpc>
              <a:spcBef>
                <a:spcPts val="95"/>
              </a:spcBef>
            </a:pPr>
            <a:r>
              <a:rPr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Задания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2800" spc="-7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28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spc="-2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2800" spc="-8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проверяют</a:t>
            </a:r>
            <a:r>
              <a:rPr sz="2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2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читать 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синоптическую</a:t>
            </a:r>
            <a:r>
              <a:rPr sz="2800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карту.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5185" y="3503548"/>
            <a:ext cx="8503920" cy="3251835"/>
            <a:chOff x="545185" y="3503548"/>
            <a:chExt cx="8503920" cy="3251835"/>
          </a:xfrm>
        </p:grpSpPr>
        <p:sp>
          <p:nvSpPr>
            <p:cNvPr id="8" name="object 8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185" y="3528059"/>
              <a:ext cx="3810889" cy="28536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6848" y="3503548"/>
              <a:ext cx="3452876" cy="288137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29590" y="2316607"/>
            <a:ext cx="79127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Синоптическая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карта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spc="745" dirty="0">
                <a:latin typeface="Microsoft Sans Serif"/>
                <a:cs typeface="Microsoft Sans Serif"/>
              </a:rPr>
              <a:t>—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географическая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карта,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которую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цифрами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и </a:t>
            </a:r>
            <a:r>
              <a:rPr sz="1800" spc="-20" dirty="0">
                <a:latin typeface="Microsoft Sans Serif"/>
                <a:cs typeface="Microsoft Sans Serif"/>
              </a:rPr>
              <a:t>символами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нанесены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результаты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наблюдений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сети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метеорологических </a:t>
            </a:r>
            <a:r>
              <a:rPr sz="1800" dirty="0">
                <a:latin typeface="Microsoft Sans Serif"/>
                <a:cs typeface="Microsoft Sans Serif"/>
              </a:rPr>
              <a:t>станций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определенные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моменты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времени.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7353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6699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0" marR="5080" indent="-486409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</a:t>
            </a:r>
            <a:r>
              <a:rPr sz="2400" spc="-90" dirty="0"/>
              <a:t> </a:t>
            </a:r>
            <a:r>
              <a:rPr sz="2400" dirty="0"/>
              <a:t>чем</a:t>
            </a:r>
            <a:r>
              <a:rPr sz="2400" spc="-60" dirty="0"/>
              <a:t> </a:t>
            </a:r>
            <a:r>
              <a:rPr sz="2400" dirty="0"/>
              <a:t>нам</a:t>
            </a:r>
            <a:r>
              <a:rPr sz="2400" spc="-65" dirty="0"/>
              <a:t> </a:t>
            </a:r>
            <a:r>
              <a:rPr sz="2400" dirty="0"/>
              <a:t>может</a:t>
            </a:r>
            <a:r>
              <a:rPr sz="2400" spc="-50" dirty="0"/>
              <a:t> </a:t>
            </a:r>
            <a:r>
              <a:rPr sz="2400" spc="-10" dirty="0"/>
              <a:t>рассказать </a:t>
            </a:r>
            <a:r>
              <a:rPr sz="2400" dirty="0"/>
              <a:t>синоптическая</a:t>
            </a:r>
            <a:r>
              <a:rPr sz="2400" spc="-160" dirty="0"/>
              <a:t> </a:t>
            </a:r>
            <a:r>
              <a:rPr sz="2400" spc="-10" dirty="0"/>
              <a:t>карта?</a:t>
            </a:r>
            <a:endParaRPr sz="24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387" y="1484375"/>
            <a:ext cx="8748649" cy="5097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7353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6699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111" rIns="0" bIns="0" rtlCol="0">
            <a:spAutoFit/>
          </a:bodyPr>
          <a:lstStyle/>
          <a:p>
            <a:pPr marL="13874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Вспомним</a:t>
            </a:r>
            <a:r>
              <a:rPr sz="2800" spc="-175" dirty="0"/>
              <a:t> </a:t>
            </a:r>
            <a:r>
              <a:rPr sz="2800" dirty="0"/>
              <a:t>важные</a:t>
            </a:r>
            <a:r>
              <a:rPr sz="2800" spc="-175" dirty="0"/>
              <a:t> </a:t>
            </a:r>
            <a:r>
              <a:rPr sz="2800" spc="-10" dirty="0"/>
              <a:t>понятия!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294843" y="1146809"/>
            <a:ext cx="15297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Arial"/>
                <a:cs typeface="Arial"/>
              </a:rPr>
              <a:t>Циклон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243" y="1799082"/>
            <a:ext cx="84080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-"/>
              <a:tabLst>
                <a:tab pos="299085" algn="l"/>
              </a:tabLst>
            </a:pPr>
            <a:r>
              <a:rPr sz="2000" dirty="0">
                <a:latin typeface="Microsoft Sans Serif"/>
                <a:cs typeface="Microsoft Sans Serif"/>
              </a:rPr>
              <a:t>это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огромный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атмосферный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вихрь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пониженным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давлением</a:t>
            </a:r>
            <a:endParaRPr sz="20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воздуха.</a:t>
            </a:r>
            <a:endParaRPr sz="2000">
              <a:latin typeface="Microsoft Sans Serif"/>
              <a:cs typeface="Microsoft Sans Serif"/>
            </a:endParaRPr>
          </a:p>
          <a:p>
            <a:pPr marL="299085" marR="97790" indent="-287020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воздушные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массы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циклоне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всегда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перемещаются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против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часовой </a:t>
            </a:r>
            <a:r>
              <a:rPr sz="2000" spc="-20" dirty="0">
                <a:latin typeface="Microsoft Sans Serif"/>
                <a:cs typeface="Microsoft Sans Serif"/>
              </a:rPr>
              <a:t>стрелки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северном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полушарии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по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часовой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стрелке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южном.</a:t>
            </a:r>
            <a:endParaRPr sz="20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000" spc="-30" dirty="0">
                <a:latin typeface="Microsoft Sans Serif"/>
                <a:cs typeface="Microsoft Sans Serif"/>
              </a:rPr>
              <a:t>возникают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благодаря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вращению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Земли</a:t>
            </a:r>
            <a:endParaRPr sz="20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000" dirty="0">
                <a:latin typeface="Microsoft Sans Serif"/>
                <a:cs typeface="Microsoft Sans Serif"/>
              </a:rPr>
              <a:t>циклон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обладает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огромной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энергией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несѐт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собой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сильные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ветры осадки,</a:t>
            </a:r>
            <a:r>
              <a:rPr sz="2000" spc="-9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включая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грозы,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прочие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очень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приятные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явления природы.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101" y="4333938"/>
            <a:ext cx="7737348" cy="24081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7353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6699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313" rIns="0" bIns="0" rtlCol="0">
            <a:spAutoFit/>
          </a:bodyPr>
          <a:lstStyle/>
          <a:p>
            <a:pPr marL="13874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Вспомним</a:t>
            </a:r>
            <a:r>
              <a:rPr sz="2800" spc="-165" dirty="0"/>
              <a:t> </a:t>
            </a:r>
            <a:r>
              <a:rPr sz="2800" dirty="0"/>
              <a:t>важные</a:t>
            </a:r>
            <a:r>
              <a:rPr sz="2800" spc="-160" dirty="0"/>
              <a:t> </a:t>
            </a:r>
            <a:r>
              <a:rPr sz="2800" spc="-10" dirty="0"/>
              <a:t>понятия!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294843" y="1146809"/>
            <a:ext cx="24682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Arial"/>
                <a:cs typeface="Arial"/>
              </a:rPr>
              <a:t>Антициклон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217" y="1799082"/>
            <a:ext cx="749300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-"/>
              <a:tabLst>
                <a:tab pos="299085" algn="l"/>
              </a:tabLst>
            </a:pPr>
            <a:r>
              <a:rPr sz="2000" dirty="0">
                <a:latin typeface="Microsoft Sans Serif"/>
                <a:cs typeface="Microsoft Sans Serif"/>
              </a:rPr>
              <a:t>давление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антициклоне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повышенное</a:t>
            </a:r>
            <a:endParaRPr sz="20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вращается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по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часовой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стрелке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северном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против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часовой</a:t>
            </a:r>
            <a:endParaRPr sz="20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000" spc="-20" dirty="0">
                <a:latin typeface="Microsoft Sans Serif"/>
                <a:cs typeface="Microsoft Sans Serif"/>
              </a:rPr>
              <a:t>стрелки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южном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полушарии.</a:t>
            </a:r>
            <a:endParaRPr sz="20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воздух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антициклоне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опускается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вниз.</a:t>
            </a:r>
            <a:endParaRPr sz="2000">
              <a:latin typeface="Microsoft Sans Serif"/>
              <a:cs typeface="Microsoft Sans Serif"/>
            </a:endParaRPr>
          </a:p>
          <a:p>
            <a:pPr marL="299085" marR="78105" indent="-287020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антициклон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отличие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от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циклона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стабилизирует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погоду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на </a:t>
            </a:r>
            <a:r>
              <a:rPr sz="2000" dirty="0">
                <a:latin typeface="Microsoft Sans Serif"/>
                <a:cs typeface="Microsoft Sans Serif"/>
              </a:rPr>
              <a:t>территории,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над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которой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он</a:t>
            </a:r>
            <a:r>
              <a:rPr sz="2000" spc="-35" dirty="0">
                <a:latin typeface="Microsoft Sans Serif"/>
                <a:cs typeface="Microsoft Sans Serif"/>
              </a:rPr>
              <a:t> проходит,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на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несколько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дней устанавливается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умеренная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малооблачная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погода,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летом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- </a:t>
            </a:r>
            <a:r>
              <a:rPr sz="2000" spc="-20" dirty="0">
                <a:latin typeface="Microsoft Sans Serif"/>
                <a:cs typeface="Microsoft Sans Serif"/>
              </a:rPr>
              <a:t>жаркая,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зимой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морозная.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7582" y="4327461"/>
            <a:ext cx="7236079" cy="24146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7353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6699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111" rIns="0" bIns="0" rtlCol="0">
            <a:spAutoFit/>
          </a:bodyPr>
          <a:lstStyle/>
          <a:p>
            <a:pPr marL="224472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Обратите</a:t>
            </a:r>
            <a:r>
              <a:rPr sz="2800" spc="-120" dirty="0"/>
              <a:t> </a:t>
            </a:r>
            <a:r>
              <a:rPr sz="2800" spc="-10" dirty="0"/>
              <a:t>внимание!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782523" y="1510029"/>
            <a:ext cx="7806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Задания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циклоне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антициклоне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могут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встретиться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в </a:t>
            </a:r>
            <a:r>
              <a:rPr sz="2400" dirty="0">
                <a:latin typeface="Microsoft Sans Serif"/>
                <a:cs typeface="Microsoft Sans Serif"/>
              </a:rPr>
              <a:t>тесте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виде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рисунка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вопросом: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что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изображено?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500248"/>
            <a:ext cx="8214359" cy="3879215"/>
            <a:chOff x="0" y="2500248"/>
            <a:chExt cx="8214359" cy="38792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0810" y="2500248"/>
              <a:ext cx="7048627" cy="30163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930" y="5849035"/>
              <a:ext cx="383539" cy="4020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539739"/>
              <a:ext cx="1037844" cy="839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855" y="6198108"/>
              <a:ext cx="2924556" cy="12344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5105" y="5849035"/>
              <a:ext cx="413893" cy="40200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34840" y="5539739"/>
              <a:ext cx="1139952" cy="839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89803" y="6198108"/>
              <a:ext cx="2924555" cy="12344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332476" y="6237287"/>
              <a:ext cx="2840355" cy="0"/>
            </a:xfrm>
            <a:custGeom>
              <a:avLst/>
              <a:gdLst/>
              <a:ahLst/>
              <a:cxnLst/>
              <a:rect l="l" t="t" r="r" b="b"/>
              <a:pathLst>
                <a:path w="2840354">
                  <a:moveTo>
                    <a:pt x="0" y="0"/>
                  </a:moveTo>
                  <a:lnTo>
                    <a:pt x="2839974" y="0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82637" y="5786729"/>
            <a:ext cx="2865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52420" algn="l"/>
              </a:tabLst>
            </a:pPr>
            <a:r>
              <a:rPr sz="2800" u="heavy" spc="10" dirty="0">
                <a:solidFill>
                  <a:srgbClr val="0D0D0D"/>
                </a:solidFill>
                <a:uFill>
                  <a:solidFill>
                    <a:srgbClr val="33339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2800" u="heavy" spc="-10" dirty="0">
                <a:solidFill>
                  <a:srgbClr val="0D0D0D"/>
                </a:solidFill>
                <a:uFill>
                  <a:solidFill>
                    <a:srgbClr val="333399"/>
                  </a:solidFill>
                </a:uFill>
                <a:latin typeface="Microsoft Sans Serif"/>
                <a:cs typeface="Microsoft Sans Serif"/>
              </a:rPr>
              <a:t>циклон</a:t>
            </a:r>
            <a:r>
              <a:rPr sz="2800" u="heavy" dirty="0">
                <a:solidFill>
                  <a:srgbClr val="0D0D0D"/>
                </a:solidFill>
                <a:uFill>
                  <a:solidFill>
                    <a:srgbClr val="333399"/>
                  </a:solidFill>
                </a:uFill>
                <a:latin typeface="Microsoft Sans Serif"/>
                <a:cs typeface="Microsoft Sans Serif"/>
              </a:rPr>
              <a:t>	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12104" y="5786729"/>
            <a:ext cx="1947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D0D0D"/>
                </a:solidFill>
                <a:latin typeface="Microsoft Sans Serif"/>
                <a:cs typeface="Microsoft Sans Serif"/>
              </a:rPr>
              <a:t>антициклон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7353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6699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040" rIns="0" bIns="0" rtlCol="0">
            <a:spAutoFit/>
          </a:bodyPr>
          <a:lstStyle/>
          <a:p>
            <a:pPr marL="142367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Вспомним</a:t>
            </a:r>
            <a:r>
              <a:rPr sz="2800" spc="-165" dirty="0"/>
              <a:t> </a:t>
            </a:r>
            <a:r>
              <a:rPr sz="2800" dirty="0"/>
              <a:t>важные</a:t>
            </a:r>
            <a:r>
              <a:rPr sz="2800" spc="-160" dirty="0"/>
              <a:t> </a:t>
            </a:r>
            <a:r>
              <a:rPr sz="2800" spc="-10" dirty="0"/>
              <a:t>понятия!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293014" y="1002647"/>
            <a:ext cx="8471535" cy="551878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3200" b="1" spc="-10" dirty="0">
                <a:latin typeface="Arial"/>
                <a:cs typeface="Arial"/>
              </a:rPr>
              <a:t>Атмосферный</a:t>
            </a:r>
            <a:r>
              <a:rPr sz="3200" b="1" spc="-16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фронт</a:t>
            </a:r>
            <a:endParaRPr sz="3200">
              <a:latin typeface="Arial"/>
              <a:cs typeface="Arial"/>
            </a:endParaRPr>
          </a:p>
          <a:p>
            <a:pPr marL="695960" marR="5080" indent="-287020">
              <a:lnSpc>
                <a:spcPct val="100000"/>
              </a:lnSpc>
              <a:spcBef>
                <a:spcPts val="790"/>
              </a:spcBef>
              <a:tabLst>
                <a:tab pos="695960" algn="l"/>
              </a:tabLst>
            </a:pPr>
            <a:r>
              <a:rPr sz="2400" spc="-50" dirty="0">
                <a:latin typeface="Microsoft Sans Serif"/>
                <a:cs typeface="Microsoft Sans Serif"/>
              </a:rPr>
              <a:t>-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переходная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зона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между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двумя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воздушными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массами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с </a:t>
            </a:r>
            <a:r>
              <a:rPr sz="2400" spc="-25" dirty="0">
                <a:latin typeface="Microsoft Sans Serif"/>
                <a:cs typeface="Microsoft Sans Serif"/>
              </a:rPr>
              <a:t>различными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физическими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свойствами.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23495" marR="4844415" algn="ctr">
              <a:lnSpc>
                <a:spcPct val="100000"/>
              </a:lnSpc>
            </a:pP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Теплым</a:t>
            </a:r>
            <a:r>
              <a:rPr sz="2400" b="1" i="1" spc="-165" dirty="0">
                <a:latin typeface="Arial"/>
                <a:cs typeface="Arial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является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фронт, </a:t>
            </a:r>
            <a:r>
              <a:rPr sz="2400" spc="-25" dirty="0">
                <a:latin typeface="Microsoft Sans Serif"/>
                <a:cs typeface="Microsoft Sans Serif"/>
              </a:rPr>
              <a:t>который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перемещается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в </a:t>
            </a:r>
            <a:r>
              <a:rPr sz="2400" dirty="0">
                <a:latin typeface="Microsoft Sans Serif"/>
                <a:cs typeface="Microsoft Sans Serif"/>
              </a:rPr>
              <a:t>сторону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холодного </a:t>
            </a:r>
            <a:r>
              <a:rPr sz="2400" spc="-20" dirty="0">
                <a:latin typeface="Microsoft Sans Serif"/>
                <a:cs typeface="Microsoft Sans Serif"/>
              </a:rPr>
              <a:t>воздуха,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т.к.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теплый </a:t>
            </a:r>
            <a:r>
              <a:rPr sz="2400" spc="-20" dirty="0">
                <a:latin typeface="Microsoft Sans Serif"/>
                <a:cs typeface="Microsoft Sans Serif"/>
              </a:rPr>
              <a:t>воздух</a:t>
            </a:r>
            <a:r>
              <a:rPr sz="2400" spc="-1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является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более</a:t>
            </a:r>
            <a:endParaRPr sz="2400">
              <a:latin typeface="Microsoft Sans Serif"/>
              <a:cs typeface="Microsoft Sans Serif"/>
            </a:endParaRPr>
          </a:p>
          <a:p>
            <a:pPr marL="328295" marR="5149850" algn="ctr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Microsoft Sans Serif"/>
                <a:cs typeface="Microsoft Sans Serif"/>
              </a:rPr>
              <a:t>активным.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Холодный </a:t>
            </a:r>
            <a:r>
              <a:rPr sz="2400" spc="-20" dirty="0">
                <a:latin typeface="Microsoft Sans Serif"/>
                <a:cs typeface="Microsoft Sans Serif"/>
              </a:rPr>
              <a:t>воздух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медленно </a:t>
            </a:r>
            <a:r>
              <a:rPr sz="2400" spc="-45" dirty="0">
                <a:latin typeface="Microsoft Sans Serif"/>
                <a:cs typeface="Microsoft Sans Serif"/>
              </a:rPr>
              <a:t>отступает.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целом</a:t>
            </a:r>
            <a:endParaRPr sz="2400">
              <a:latin typeface="Microsoft Sans Serif"/>
              <a:cs typeface="Microsoft Sans Serif"/>
            </a:endParaRPr>
          </a:p>
          <a:p>
            <a:pPr marL="118110" marR="4939030" algn="ctr">
              <a:lnSpc>
                <a:spcPct val="100000"/>
              </a:lnSpc>
            </a:pPr>
            <a:r>
              <a:rPr sz="2400" dirty="0">
                <a:latin typeface="Microsoft Sans Serif"/>
                <a:cs typeface="Microsoft Sans Serif"/>
              </a:rPr>
              <a:t>теплый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фронт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приносит </a:t>
            </a:r>
            <a:r>
              <a:rPr sz="2400" dirty="0">
                <a:latin typeface="Microsoft Sans Serif"/>
                <a:cs typeface="Microsoft Sans Serif"/>
              </a:rPr>
              <a:t>тепло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влагу.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2772" y="3357626"/>
            <a:ext cx="4889627" cy="27351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04988" y="6371552"/>
            <a:ext cx="73533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336699"/>
                </a:solidFill>
                <a:latin typeface="Arial"/>
                <a:cs typeface="Arial"/>
              </a:rPr>
              <a:t>Page</a:t>
            </a:r>
            <a:r>
              <a:rPr sz="1800" b="1" spc="-2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336699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0380"/>
            <a:chOff x="0" y="0"/>
            <a:chExt cx="9144000" cy="6850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350"/>
              <a:ext cx="9144000" cy="13161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0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1655699" y="0"/>
                  </a:moveTo>
                  <a:lnTo>
                    <a:pt x="0" y="0"/>
                  </a:lnTo>
                  <a:lnTo>
                    <a:pt x="0" y="504825"/>
                  </a:lnTo>
                  <a:lnTo>
                    <a:pt x="1655699" y="504825"/>
                  </a:lnTo>
                  <a:lnTo>
                    <a:pt x="1655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351" y="6237287"/>
              <a:ext cx="1656080" cy="504825"/>
            </a:xfrm>
            <a:custGeom>
              <a:avLst/>
              <a:gdLst/>
              <a:ahLst/>
              <a:cxnLst/>
              <a:rect l="l" t="t" r="r" b="b"/>
              <a:pathLst>
                <a:path w="1656079" h="504825">
                  <a:moveTo>
                    <a:pt x="0" y="504825"/>
                  </a:moveTo>
                  <a:lnTo>
                    <a:pt x="1655699" y="504825"/>
                  </a:lnTo>
                  <a:lnTo>
                    <a:pt x="1655699" y="0"/>
                  </a:lnTo>
                  <a:lnTo>
                    <a:pt x="0" y="0"/>
                  </a:lnTo>
                  <a:lnTo>
                    <a:pt x="0" y="5048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338" rIns="0" bIns="0" rtlCol="0">
            <a:spAutoFit/>
          </a:bodyPr>
          <a:lstStyle/>
          <a:p>
            <a:pPr marL="144272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Вспомним</a:t>
            </a:r>
            <a:r>
              <a:rPr sz="2800" spc="-165" dirty="0"/>
              <a:t> </a:t>
            </a:r>
            <a:r>
              <a:rPr sz="2800" dirty="0"/>
              <a:t>важные</a:t>
            </a:r>
            <a:r>
              <a:rPr sz="2800" spc="-160" dirty="0"/>
              <a:t> </a:t>
            </a:r>
            <a:r>
              <a:rPr sz="2800" spc="-10" dirty="0"/>
              <a:t>понятия!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294843" y="1027550"/>
            <a:ext cx="8469630" cy="5499735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3200" b="1" spc="-10" dirty="0">
                <a:latin typeface="Arial"/>
                <a:cs typeface="Arial"/>
              </a:rPr>
              <a:t>Атмосферный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фронт</a:t>
            </a:r>
            <a:endParaRPr sz="3200">
              <a:latin typeface="Arial"/>
              <a:cs typeface="Arial"/>
            </a:endParaRPr>
          </a:p>
          <a:p>
            <a:pPr marL="694055" marR="5080" indent="-287020">
              <a:lnSpc>
                <a:spcPct val="100000"/>
              </a:lnSpc>
              <a:spcBef>
                <a:spcPts val="1070"/>
              </a:spcBef>
              <a:tabLst>
                <a:tab pos="694055" algn="l"/>
              </a:tabLst>
            </a:pPr>
            <a:r>
              <a:rPr sz="2400" spc="-50" dirty="0">
                <a:latin typeface="Microsoft Sans Serif"/>
                <a:cs typeface="Microsoft Sans Serif"/>
              </a:rPr>
              <a:t>-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переходная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зона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между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двумя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воздушными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массами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с </a:t>
            </a:r>
            <a:r>
              <a:rPr sz="2400" spc="-25" dirty="0">
                <a:latin typeface="Microsoft Sans Serif"/>
                <a:cs typeface="Microsoft Sans Serif"/>
              </a:rPr>
              <a:t>различными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физическими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свойствами.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R="4677410" algn="ctr">
              <a:lnSpc>
                <a:spcPct val="100000"/>
              </a:lnSpc>
            </a:pPr>
            <a:r>
              <a:rPr sz="2300" b="1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Холодный</a:t>
            </a:r>
            <a:r>
              <a:rPr sz="2300" b="1" i="1" spc="-125" dirty="0">
                <a:latin typeface="Arial"/>
                <a:cs typeface="Arial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фронт</a:t>
            </a:r>
            <a:endParaRPr sz="2300">
              <a:latin typeface="Microsoft Sans Serif"/>
              <a:cs typeface="Microsoft Sans Serif"/>
            </a:endParaRPr>
          </a:p>
          <a:p>
            <a:pPr marL="43815" marR="4719320" indent="635" algn="ctr">
              <a:lnSpc>
                <a:spcPct val="100000"/>
              </a:lnSpc>
              <a:spcBef>
                <a:spcPts val="5"/>
              </a:spcBef>
            </a:pPr>
            <a:r>
              <a:rPr sz="2300" spc="-55" dirty="0">
                <a:latin typeface="Microsoft Sans Serif"/>
                <a:cs typeface="Microsoft Sans Serif"/>
              </a:rPr>
              <a:t>возникает,</a:t>
            </a:r>
            <a:r>
              <a:rPr sz="2300" spc="-95" dirty="0">
                <a:latin typeface="Microsoft Sans Serif"/>
                <a:cs typeface="Microsoft Sans Serif"/>
              </a:rPr>
              <a:t> </a:t>
            </a:r>
            <a:r>
              <a:rPr sz="2300" spc="-40" dirty="0">
                <a:latin typeface="Microsoft Sans Serif"/>
                <a:cs typeface="Microsoft Sans Serif"/>
              </a:rPr>
              <a:t>когда</a:t>
            </a:r>
            <a:r>
              <a:rPr sz="2300" spc="-55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холодный </a:t>
            </a:r>
            <a:r>
              <a:rPr sz="2300" spc="-20" dirty="0">
                <a:latin typeface="Microsoft Sans Serif"/>
                <a:cs typeface="Microsoft Sans Serif"/>
              </a:rPr>
              <a:t>воздух</a:t>
            </a:r>
            <a:r>
              <a:rPr sz="2300" spc="-100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оттесняет</a:t>
            </a:r>
            <a:r>
              <a:rPr sz="2300" spc="-120" dirty="0">
                <a:latin typeface="Microsoft Sans Serif"/>
                <a:cs typeface="Microsoft Sans Serif"/>
              </a:rPr>
              <a:t> </a:t>
            </a:r>
            <a:r>
              <a:rPr sz="2300" spc="-50" dirty="0">
                <a:latin typeface="Microsoft Sans Serif"/>
                <a:cs typeface="Microsoft Sans Serif"/>
              </a:rPr>
              <a:t>с </a:t>
            </a:r>
            <a:r>
              <a:rPr sz="2300" dirty="0">
                <a:latin typeface="Microsoft Sans Serif"/>
                <a:cs typeface="Microsoft Sans Serif"/>
              </a:rPr>
              <a:t>территории</a:t>
            </a:r>
            <a:r>
              <a:rPr sz="2300" spc="-8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теплый</a:t>
            </a:r>
            <a:r>
              <a:rPr sz="2300" spc="-70" dirty="0">
                <a:latin typeface="Microsoft Sans Serif"/>
                <a:cs typeface="Microsoft Sans Serif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воздух.</a:t>
            </a:r>
            <a:endParaRPr sz="2300">
              <a:latin typeface="Microsoft Sans Serif"/>
              <a:cs typeface="Microsoft Sans Serif"/>
            </a:endParaRPr>
          </a:p>
          <a:p>
            <a:pPr marL="184150" marR="4863465" indent="2540" algn="ctr">
              <a:lnSpc>
                <a:spcPct val="100000"/>
              </a:lnSpc>
            </a:pPr>
            <a:r>
              <a:rPr sz="2300" spc="-10" dirty="0">
                <a:latin typeface="Microsoft Sans Serif"/>
                <a:cs typeface="Microsoft Sans Serif"/>
              </a:rPr>
              <a:t>Прохождение</a:t>
            </a:r>
            <a:r>
              <a:rPr sz="2300" spc="-130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фронта приводит</a:t>
            </a:r>
            <a:r>
              <a:rPr sz="2300" spc="-114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к</a:t>
            </a:r>
            <a:r>
              <a:rPr sz="2300" spc="-7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смене</a:t>
            </a:r>
            <a:r>
              <a:rPr sz="2300" spc="-90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теплой воздушной</a:t>
            </a:r>
            <a:r>
              <a:rPr sz="2300" spc="-11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массы</a:t>
            </a:r>
            <a:r>
              <a:rPr sz="2300" spc="-85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на </a:t>
            </a:r>
            <a:r>
              <a:rPr sz="2300" dirty="0">
                <a:latin typeface="Microsoft Sans Serif"/>
                <a:cs typeface="Microsoft Sans Serif"/>
              </a:rPr>
              <a:t>холодную,</a:t>
            </a:r>
            <a:r>
              <a:rPr sz="2300" spc="-110" dirty="0">
                <a:latin typeface="Microsoft Sans Serif"/>
                <a:cs typeface="Microsoft Sans Serif"/>
              </a:rPr>
              <a:t> </a:t>
            </a:r>
            <a:r>
              <a:rPr sz="2300" spc="-60" dirty="0">
                <a:latin typeface="Microsoft Sans Serif"/>
                <a:cs typeface="Microsoft Sans Serif"/>
              </a:rPr>
              <a:t>а </a:t>
            </a:r>
            <a:r>
              <a:rPr sz="2300" spc="-10" dirty="0">
                <a:latin typeface="Microsoft Sans Serif"/>
                <a:cs typeface="Microsoft Sans Serif"/>
              </a:rPr>
              <a:t>следовательно,</a:t>
            </a:r>
            <a:endParaRPr sz="2300">
              <a:latin typeface="Microsoft Sans Serif"/>
              <a:cs typeface="Microsoft Sans Serif"/>
            </a:endParaRPr>
          </a:p>
          <a:p>
            <a:pPr marR="4676775" algn="ctr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latin typeface="Microsoft Sans Serif"/>
                <a:cs typeface="Microsoft Sans Serif"/>
              </a:rPr>
              <a:t>понижению</a:t>
            </a:r>
            <a:r>
              <a:rPr sz="2300" spc="-135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температуры</a:t>
            </a:r>
            <a:endParaRPr sz="23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175" y="3441700"/>
            <a:ext cx="4957826" cy="2724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740</Words>
  <Application>Microsoft Office PowerPoint</Application>
  <PresentationFormat>Экран (4:3)</PresentationFormat>
  <Paragraphs>208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Подготовка к ГИА. Выполнение заданий по теме «Климат»</vt:lpstr>
      <vt:lpstr>Презентация PowerPoint</vt:lpstr>
      <vt:lpstr>Задания  5 – 6 проверяют умение читать синоптическую карту.</vt:lpstr>
      <vt:lpstr>О чем нам может рассказать синоптическая карта?</vt:lpstr>
      <vt:lpstr>Вспомним важные понятия!</vt:lpstr>
      <vt:lpstr>Вспомним важные понятия!</vt:lpstr>
      <vt:lpstr>Обратите внимание!</vt:lpstr>
      <vt:lpstr>Вспомним важные понятия!</vt:lpstr>
      <vt:lpstr>Вспомним важные понятия!</vt:lpstr>
      <vt:lpstr>Рассмотрим пример!</vt:lpstr>
      <vt:lpstr>Алгоритм решения.</vt:lpstr>
      <vt:lpstr>Рассмотрим пример!</vt:lpstr>
      <vt:lpstr>Выполни самостоятельно!</vt:lpstr>
      <vt:lpstr>Рассмотрим пример!</vt:lpstr>
      <vt:lpstr>Алгоритм решения.</vt:lpstr>
      <vt:lpstr>Рассмотрим пример!</vt:lpstr>
      <vt:lpstr>Выполни самостоятельно!</vt:lpstr>
      <vt:lpstr>Презентация PowerPoint</vt:lpstr>
      <vt:lpstr>Презентация PowerPoint</vt:lpstr>
      <vt:lpstr>Структура климатограммы</vt:lpstr>
      <vt:lpstr>Алгоритм решения.</vt:lpstr>
      <vt:lpstr>Алгоритм решения.</vt:lpstr>
      <vt:lpstr>Алгоритм решения.</vt:lpstr>
      <vt:lpstr>Рассмотрим пример!</vt:lpstr>
      <vt:lpstr>Выполни самостоятельно!</vt:lpstr>
      <vt:lpstr>Выполни самостоятельно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Earth</dc:title>
  <dc:creator>www.powerpointstyles.com</dc:creator>
  <cp:lastModifiedBy>school</cp:lastModifiedBy>
  <cp:revision>1</cp:revision>
  <dcterms:created xsi:type="dcterms:W3CDTF">2025-04-09T08:52:11Z</dcterms:created>
  <dcterms:modified xsi:type="dcterms:W3CDTF">2025-04-09T08:55:17Z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2025-04-09T00:00:00Z</vt:filetime>
  </property>
  <property fmtid="{D5CDD505-2E9C-101B-9397-08002B2CF9AE}" pid="5" name="Producer">
    <vt:lpwstr>Microsoft® Office PowerPoint® 2007</vt:lpwstr>
  </property>
</Properties>
</file>